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394" r:id="rId3"/>
    <p:sldId id="420" r:id="rId4"/>
    <p:sldId id="422" r:id="rId5"/>
    <p:sldId id="423" r:id="rId6"/>
    <p:sldId id="424" r:id="rId7"/>
    <p:sldId id="425" r:id="rId8"/>
    <p:sldId id="426" r:id="rId9"/>
    <p:sldId id="410" r:id="rId10"/>
    <p:sldId id="438" r:id="rId11"/>
    <p:sldId id="395" r:id="rId12"/>
    <p:sldId id="409" r:id="rId13"/>
    <p:sldId id="435" r:id="rId14"/>
    <p:sldId id="427" r:id="rId15"/>
    <p:sldId id="428" r:id="rId16"/>
    <p:sldId id="417" r:id="rId17"/>
    <p:sldId id="431" r:id="rId18"/>
    <p:sldId id="430" r:id="rId19"/>
    <p:sldId id="429" r:id="rId20"/>
    <p:sldId id="434" r:id="rId21"/>
    <p:sldId id="439" r:id="rId22"/>
    <p:sldId id="440" r:id="rId23"/>
    <p:sldId id="441" r:id="rId24"/>
    <p:sldId id="442" r:id="rId25"/>
    <p:sldId id="443" r:id="rId26"/>
    <p:sldId id="454" r:id="rId27"/>
    <p:sldId id="396" r:id="rId28"/>
    <p:sldId id="398" r:id="rId29"/>
    <p:sldId id="412" r:id="rId30"/>
    <p:sldId id="399" r:id="rId31"/>
    <p:sldId id="400" r:id="rId32"/>
    <p:sldId id="432" r:id="rId33"/>
    <p:sldId id="401" r:id="rId34"/>
    <p:sldId id="403" r:id="rId35"/>
    <p:sldId id="404" r:id="rId36"/>
    <p:sldId id="407" r:id="rId37"/>
    <p:sldId id="408" r:id="rId38"/>
    <p:sldId id="421" r:id="rId39"/>
    <p:sldId id="445" r:id="rId40"/>
    <p:sldId id="419" r:id="rId41"/>
    <p:sldId id="444" r:id="rId42"/>
    <p:sldId id="436" r:id="rId43"/>
    <p:sldId id="437" r:id="rId44"/>
    <p:sldId id="397" r:id="rId45"/>
    <p:sldId id="447" r:id="rId46"/>
    <p:sldId id="450" r:id="rId47"/>
    <p:sldId id="471" r:id="rId48"/>
    <p:sldId id="451" r:id="rId49"/>
    <p:sldId id="446" r:id="rId50"/>
    <p:sldId id="456" r:id="rId51"/>
    <p:sldId id="457" r:id="rId52"/>
    <p:sldId id="461" r:id="rId53"/>
    <p:sldId id="415" r:id="rId54"/>
    <p:sldId id="459" r:id="rId55"/>
    <p:sldId id="460" r:id="rId56"/>
    <p:sldId id="470" r:id="rId57"/>
    <p:sldId id="469" r:id="rId58"/>
    <p:sldId id="449" r:id="rId59"/>
    <p:sldId id="462" r:id="rId60"/>
    <p:sldId id="463" r:id="rId61"/>
    <p:sldId id="465" r:id="rId62"/>
    <p:sldId id="464" r:id="rId63"/>
    <p:sldId id="466" r:id="rId64"/>
    <p:sldId id="467" r:id="rId65"/>
    <p:sldId id="468" r:id="rId66"/>
    <p:sldId id="286" r:id="rId6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1300"/>
    <a:srgbClr val="FFCDC4"/>
    <a:srgbClr val="D3F1F8"/>
    <a:srgbClr val="704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0FFA3-2D2D-FD41-A7C7-05B1CFDA2D44}" v="287" dt="2019-12-31T13:18:28.3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9DE"/>
          </a:solidFill>
        </a:fill>
      </a:tcStyle>
    </a:wholeTbl>
    <a:band2H>
      <a:tcTxStyle/>
      <a:tcStyle>
        <a:tcBdr/>
        <a:fill>
          <a:solidFill>
            <a:srgbClr val="EBF4EF"/>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6F2"/>
          </a:solidFill>
        </a:fill>
      </a:tcStyle>
    </a:wholeTbl>
    <a:band2H>
      <a:tcTxStyle/>
      <a:tcStyle>
        <a:tcBdr/>
        <a:fill>
          <a:solidFill>
            <a:srgbClr val="E7F3F9"/>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D"/>
          </a:solidFill>
        </a:fill>
      </a:tcStyle>
    </a:wholeTbl>
    <a:band2H>
      <a:tcTxStyle/>
      <a:tcStyle>
        <a:tcBdr/>
        <a:fill>
          <a:solidFill>
            <a:srgbClr val="E6F1F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78"/>
    <p:restoredTop sz="94663"/>
  </p:normalViewPr>
  <p:slideViewPr>
    <p:cSldViewPr snapToGrid="0" snapToObjects="1">
      <p:cViewPr varScale="1">
        <p:scale>
          <a:sx n="113" d="100"/>
          <a:sy n="113"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3T09:23:01.017"/>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1518 331,'-43'0,"-12"0,-6 0,-7 0,0 0,-2 7,8 1,-24 1,0 13,-9-11,3 13,4-7,24-3,-14 2,18 3,-1 2,-23 11,28-11,4-1,2 5,25-7,6-5,-4 10,15-5,-8 7,8 7,-5 1,6 7,-5 1,10 7,-4-5,6 13,0-5,0-1,0 7,0-15,0 15,0-15,6 7,1-16,6 6,0-6,1 8,-1-8,0 5,5-11,1 4,13-5,1 0,8 1,7 1,3-7,17 8,2-12,19 7,4-8,-1-6,-30-6,-1-1,18-3,-19 0,1 0,22 0,-14 0,2 0,21 0,-13-3,0-3,-28 2,-1-2,13-3,3 0,9 0,-1 0,-18 0,-1 1,14 3,-1 0,-15 1,-3 1,42 3,-2-7,-20 5,-2-5,-18 7,-1-6,-9 4,1-4,-8 1,-2 3,-6-9,-1 4,1 0,-1-3,1 3,-6-5,4-6,-5 5,1-5,-2 6,-5-5,-1 4,0-4,1 0,-6-2,0-6,-6 1,0-1,0-7,0-1,0-34,0 20,-6-20,-2 19,-7-3,-6-8,5 8,-12-5,6 5,-1-8,-5 0,5 0,-6 0,1 9,-2-7,3 14,-9-7,0 7,-17-2,8 8,-7-7,3 14,-4-6,-6 13,1-5,-1 5,-18-6,22 7,-12 2,27 6,-1 0,8 7,-6 1,12 0,-4 5,6-5,6 6,-4 0,4 0,0 0,-4 0,10 0,-4 0,6 0,0-5,-1 4,2-4,3 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91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for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&lt;10000000;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db.posts.insert</a:t>
            </a:r>
            <a:r>
              <a:rPr lang="en-US" dirty="0">
                <a:latin typeface="Arial" panose="020B0604020202020204" pitchFamily="34" charset="0"/>
                <a:cs typeface="Arial" panose="020B0604020202020204" pitchFamily="34" charset="0"/>
              </a:rPr>
              <a:t>({"student_id":</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name":"Mark</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933679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for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&lt;10000000;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db.posts.insert</a:t>
            </a:r>
            <a:r>
              <a:rPr lang="en-US" dirty="0">
                <a:latin typeface="Arial" panose="020B0604020202020204" pitchFamily="34" charset="0"/>
                <a:cs typeface="Arial" panose="020B0604020202020204" pitchFamily="34" charset="0"/>
              </a:rPr>
              <a:t>({"student_id":</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name":"Mark</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1138040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268684" y="4604396"/>
            <a:ext cx="4521034" cy="842794"/>
          </a:xfrm>
          <a:prstGeom prst="rect">
            <a:avLst/>
          </a:prstGeom>
        </p:spPr>
        <p:txBody>
          <a:bodyPr lIns="0" tIns="0" rIns="0" bIns="0">
            <a:normAutofit/>
          </a:bodyPr>
          <a:lstStyle>
            <a:lvl1pPr>
              <a:defRPr sz="2400" cap="all"/>
            </a:lvl1pPr>
            <a:lvl2pPr marL="0" indent="457200">
              <a:buSzTx/>
              <a:buNone/>
              <a:defRPr sz="2400" cap="all"/>
            </a:lvl2pPr>
            <a:lvl3pPr marL="0" indent="914400">
              <a:buSzTx/>
              <a:buNone/>
              <a:defRPr sz="2400" cap="all"/>
            </a:lvl3pPr>
            <a:lvl4pPr marL="0" indent="1371600">
              <a:buSzTx/>
              <a:buNone/>
              <a:defRPr sz="2400" cap="all"/>
            </a:lvl4pPr>
            <a:lvl5pPr marL="0" indent="1828800">
              <a:buSzTx/>
              <a:buNone/>
              <a:defRPr sz="2400" cap="all"/>
            </a:lvl5pP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1268684" y="3538846"/>
            <a:ext cx="4980885" cy="901164"/>
          </a:xfrm>
          <a:prstGeom prst="rect">
            <a:avLst/>
          </a:prstGeom>
          <a:ln w="57150">
            <a:solidFill>
              <a:srgbClr val="000000"/>
            </a:solidFill>
            <a:miter lim="800000"/>
          </a:ln>
        </p:spPr>
        <p:txBody>
          <a:bodyPr lIns="72000" tIns="72000" rIns="72000" bIns="72000"/>
          <a:lstStyle>
            <a:lvl1pPr>
              <a:defRPr sz="6000"/>
            </a:lvl1p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1630421" y="3217601"/>
            <a:ext cx="9873551" cy="801066"/>
          </a:xfrm>
          <a:prstGeom prst="rect">
            <a:avLst/>
          </a:prstGeom>
        </p:spPr>
        <p:txBody>
          <a:bodyPr/>
          <a:lstStyle>
            <a:lvl1pPr>
              <a:defRPr>
                <a:solidFill>
                  <a:srgbClr val="FFFFFF"/>
                </a:solidFill>
              </a:defRPr>
            </a:lvl1p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0"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9"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Text Placeholder 3"/>
          <p:cNvSpPr>
            <a:spLocks noGrp="1"/>
          </p:cNvSpPr>
          <p:nvPr>
            <p:ph type="body" sz="quarter" idx="13"/>
          </p:nvPr>
        </p:nvSpPr>
        <p:spPr>
          <a:xfrm>
            <a:off x="671415" y="6316817"/>
            <a:ext cx="2595564" cy="346386"/>
          </a:xfrm>
          <a:prstGeom prst="rect">
            <a:avLst/>
          </a:prstGeom>
        </p:spPr>
        <p:txBody>
          <a:bodyPr>
            <a:normAutofit/>
          </a:bodyPr>
          <a:lstStyle/>
          <a:p>
            <a:pPr>
              <a:defRPr sz="1600" i="1">
                <a:solidFill>
                  <a:srgbClr val="FFFFFF"/>
                </a:solidFill>
                <a:latin typeface="Arial"/>
                <a:ea typeface="Arial"/>
                <a:cs typeface="Arial"/>
                <a:sym typeface="Arial"/>
              </a:defRPr>
            </a:pPr>
            <a:endParaRPr/>
          </a:p>
        </p:txBody>
      </p:sp>
      <p:sp>
        <p:nvSpPr>
          <p:cNvPr id="211" name="Text Placeholder 3"/>
          <p:cNvSpPr>
            <a:spLocks noGrp="1"/>
          </p:cNvSpPr>
          <p:nvPr>
            <p:ph type="body" sz="quarter" idx="14"/>
          </p:nvPr>
        </p:nvSpPr>
        <p:spPr>
          <a:xfrm>
            <a:off x="9247185" y="6296023"/>
            <a:ext cx="2595564" cy="346386"/>
          </a:xfrm>
          <a:prstGeom prst="rect">
            <a:avLst/>
          </a:prstGeom>
        </p:spPr>
        <p:txBody>
          <a:bodyPr>
            <a:normAutofit/>
          </a:bodyPr>
          <a:lstStyle/>
          <a:p>
            <a:pPr algn="r">
              <a:defRPr sz="1600" i="1">
                <a:solidFill>
                  <a:srgbClr val="FFFFFF"/>
                </a:solidFill>
                <a:latin typeface="Arial"/>
                <a:ea typeface="Arial"/>
                <a:cs typeface="Arial"/>
                <a:sym typeface="Arial"/>
              </a:defRPr>
            </a:pPr>
            <a:endParaRP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dslide">
    <p:spTree>
      <p:nvGrpSpPr>
        <p:cNvPr id="1" name=""/>
        <p:cNvGrpSpPr/>
        <p:nvPr/>
      </p:nvGrpSpPr>
      <p:grpSpPr>
        <a:xfrm>
          <a:off x="0" y="0"/>
          <a:ext cx="0" cy="0"/>
          <a:chOff x="0" y="0"/>
          <a:chExt cx="0" cy="0"/>
        </a:xfrm>
      </p:grpSpPr>
      <p:pic>
        <p:nvPicPr>
          <p:cNvPr id="21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 Low title + text + image">
    <p:spTree>
      <p:nvGrpSpPr>
        <p:cNvPr id="1" name=""/>
        <p:cNvGrpSpPr/>
        <p:nvPr/>
      </p:nvGrpSpPr>
      <p:grpSpPr>
        <a:xfrm>
          <a:off x="0" y="0"/>
          <a:ext cx="0" cy="0"/>
          <a:chOff x="0" y="0"/>
          <a:chExt cx="0" cy="0"/>
        </a:xfrm>
      </p:grpSpPr>
      <p:sp>
        <p:nvSpPr>
          <p:cNvPr id="38"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39"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0"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66"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67"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G]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 -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93"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 -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103" name="Slide Number"/>
          <p:cNvSpPr txBox="1">
            <a:spLocks noGrp="1"/>
          </p:cNvSpPr>
          <p:nvPr>
            <p:ph type="sldNum" sz="quarter" idx="2"/>
          </p:nvPr>
        </p:nvSpPr>
        <p:spPr>
          <a:xfrm>
            <a:off x="838200" y="6396448"/>
            <a:ext cx="231140" cy="231141"/>
          </a:xfrm>
          <a:prstGeom prst="rect">
            <a:avLst/>
          </a:prstGeom>
        </p:spPr>
        <p:txBody>
          <a:bodyPr/>
          <a:lstStyle>
            <a:lvl1pPr algn="l">
              <a:defRPr sz="10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 - High title - image">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21"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 High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74"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75" name="Title Text"/>
          <p:cNvSpPr txBox="1">
            <a:spLocks noGrp="1"/>
          </p:cNvSpPr>
          <p:nvPr>
            <p:ph type="title"/>
          </p:nvPr>
        </p:nvSpPr>
        <p:spPr>
          <a:prstGeom prst="rect">
            <a:avLst/>
          </a:prstGeom>
        </p:spPr>
        <p:txBody>
          <a:body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 High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prstGeom prst="rect">
            <a:avLst/>
          </a:prstGeom>
        </p:spPr>
        <p:txBody>
          <a:bodyPr/>
          <a:lstStyle/>
          <a:p>
            <a:r>
              <a:t>Title Text</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20952" y="789194"/>
            <a:ext cx="9873551" cy="80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8" r:id="rId5"/>
    <p:sldLayoutId id="2147483659" r:id="rId6"/>
    <p:sldLayoutId id="2147483661" r:id="rId7"/>
    <p:sldLayoutId id="2147483667" r:id="rId8"/>
    <p:sldLayoutId id="2147483668" r:id="rId9"/>
    <p:sldLayoutId id="2147483669" r:id="rId10"/>
    <p:sldLayoutId id="2147483670" r:id="rId11"/>
    <p:sldLayoutId id="2147483671" r:id="rId12"/>
    <p:sldLayoutId id="2147483672"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orbes.com/sites/forbestechcouncil/2019/01/29/the-80-blind-spot-are-you-ignoring-unstructured-organizational-data/#6a6980c0211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nosql-databa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7.tiff"/><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hyperlink" Target="https://insights.stackoverflow.com/trends?tags=mongodb%2Ccassandra%2Cneo4j%2Credis"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jpg"/><Relationship Id="rId26" Type="http://schemas.openxmlformats.org/officeDocument/2006/relationships/image" Target="../media/image44.jp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jpg"/><Relationship Id="rId12" Type="http://schemas.openxmlformats.org/officeDocument/2006/relationships/image" Target="../media/image30.jpg"/><Relationship Id="rId17" Type="http://schemas.openxmlformats.org/officeDocument/2006/relationships/image" Target="../media/image35.jpg"/><Relationship Id="rId25" Type="http://schemas.openxmlformats.org/officeDocument/2006/relationships/image" Target="../media/image43.jpg"/><Relationship Id="rId33" Type="http://schemas.openxmlformats.org/officeDocument/2006/relationships/image" Target="../media/image51.jpg"/><Relationship Id="rId2" Type="http://schemas.openxmlformats.org/officeDocument/2006/relationships/image" Target="../media/image20.png"/><Relationship Id="rId16" Type="http://schemas.openxmlformats.org/officeDocument/2006/relationships/image" Target="../media/image34.jpg"/><Relationship Id="rId20" Type="http://schemas.openxmlformats.org/officeDocument/2006/relationships/image" Target="../media/image38.jpg"/><Relationship Id="rId29"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24" Type="http://schemas.openxmlformats.org/officeDocument/2006/relationships/image" Target="../media/image42.jp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jpg"/><Relationship Id="rId23" Type="http://schemas.openxmlformats.org/officeDocument/2006/relationships/image" Target="../media/image41.jpg"/><Relationship Id="rId28" Type="http://schemas.openxmlformats.org/officeDocument/2006/relationships/image" Target="../media/image46.jpg"/><Relationship Id="rId10" Type="http://schemas.openxmlformats.org/officeDocument/2006/relationships/image" Target="../media/image28.jpg"/><Relationship Id="rId19" Type="http://schemas.openxmlformats.org/officeDocument/2006/relationships/image" Target="../media/image37.jpg"/><Relationship Id="rId31" Type="http://schemas.openxmlformats.org/officeDocument/2006/relationships/image" Target="../media/image49.jp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2.jpg"/><Relationship Id="rId22" Type="http://schemas.openxmlformats.org/officeDocument/2006/relationships/image" Target="../media/image40.jpg"/><Relationship Id="rId27" Type="http://schemas.openxmlformats.org/officeDocument/2006/relationships/image" Target="../media/image45.png"/><Relationship Id="rId30" Type="http://schemas.openxmlformats.org/officeDocument/2006/relationships/image" Target="../media/image48.jpg"/><Relationship Id="rId35" Type="http://schemas.openxmlformats.org/officeDocument/2006/relationships/image" Target="../media/image53.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bsonspec.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ongodb.com/products/compas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ongodb/mongo-python-driver" TargetMode="External"/><Relationship Id="rId2" Type="http://schemas.openxmlformats.org/officeDocument/2006/relationships/hyperlink" Target="https://api.mongodb.com/python/curren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stackoverflow.com/questions/1984325/explaining-pythons-enter-and-exi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zvezdana/introduction-to-pymong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mongoengine.org/" TargetMode="External"/><Relationship Id="rId3" Type="http://schemas.openxmlformats.org/officeDocument/2006/relationships/hyperlink" Target="https://www.tutorialspoint.com/mongodb/mongodb_drop_database.htm" TargetMode="External"/><Relationship Id="rId7" Type="http://schemas.openxmlformats.org/officeDocument/2006/relationships/hyperlink" Target="https://realpython.com/introduction-to-mongodb-and-python/" TargetMode="External"/><Relationship Id="rId2" Type="http://schemas.openxmlformats.org/officeDocument/2006/relationships/hyperlink" Target="https://severalnines.com/database-blog/understanding-mongodb-indexes" TargetMode="External"/><Relationship Id="rId1" Type="http://schemas.openxmlformats.org/officeDocument/2006/relationships/slideLayout" Target="../slideLayouts/slideLayout2.xml"/><Relationship Id="rId6" Type="http://schemas.openxmlformats.org/officeDocument/2006/relationships/hyperlink" Target="https://motor.readthedocs.io/en/stable/" TargetMode="External"/><Relationship Id="rId5" Type="http://schemas.openxmlformats.org/officeDocument/2006/relationships/hyperlink" Target="http://zetcode.com/python/pymongo/" TargetMode="External"/><Relationship Id="rId4" Type="http://schemas.openxmlformats.org/officeDocument/2006/relationships/hyperlink" Target="https://docs.mongodb.com/manual/" TargetMode="External"/><Relationship Id="rId9" Type="http://schemas.openxmlformats.org/officeDocument/2006/relationships/image" Target="../media/image5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mailto:meazer@linkit.nl" TargetMode="External"/><Relationship Id="rId2" Type="http://schemas.openxmlformats.org/officeDocument/2006/relationships/hyperlink" Target="mailto:dana@linkit.n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3387925-2BE6-2D49-8BBC-ACAFFBB35A1C}"/>
              </a:ext>
            </a:extLst>
          </p:cNvPr>
          <p:cNvGrpSpPr/>
          <p:nvPr/>
        </p:nvGrpSpPr>
        <p:grpSpPr>
          <a:xfrm>
            <a:off x="1072444" y="3207568"/>
            <a:ext cx="6107289" cy="2062101"/>
            <a:chOff x="1072444" y="3048978"/>
            <a:chExt cx="6107289" cy="2062101"/>
          </a:xfrm>
        </p:grpSpPr>
        <p:sp>
          <p:nvSpPr>
            <p:cNvPr id="10" name="TextBox 9">
              <a:extLst>
                <a:ext uri="{FF2B5EF4-FFF2-40B4-BE49-F238E27FC236}">
                  <a16:creationId xmlns:a16="http://schemas.microsoft.com/office/drawing/2014/main" id="{54EAD527-8322-9547-9B49-ACB7DD111406}"/>
                </a:ext>
              </a:extLst>
            </p:cNvPr>
            <p:cNvSpPr txBox="1"/>
            <p:nvPr/>
          </p:nvSpPr>
          <p:spPr>
            <a:xfrm>
              <a:off x="1072444" y="3048978"/>
              <a:ext cx="6107289" cy="2062101"/>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Introduction to </a:t>
              </a:r>
              <a:b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br>
              <a:r>
                <a:rPr kumimoji="0" lang="en-US" sz="40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NoSQL</a:t>
              </a: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&amp;</a:t>
              </a:r>
            </a:p>
            <a:p>
              <a:pPr marL="0" marR="0" indent="0" algn="ctr"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MongoDB</a:t>
              </a:r>
            </a:p>
          </p:txBody>
        </p:sp>
        <p:sp>
          <p:nvSpPr>
            <p:cNvPr id="13" name="object 3">
              <a:extLst>
                <a:ext uri="{FF2B5EF4-FFF2-40B4-BE49-F238E27FC236}">
                  <a16:creationId xmlns:a16="http://schemas.microsoft.com/office/drawing/2014/main" id="{C7A68221-1AAC-8E43-8FA4-5FB7A7D3AA64}"/>
                </a:ext>
              </a:extLst>
            </p:cNvPr>
            <p:cNvSpPr/>
            <p:nvPr/>
          </p:nvSpPr>
          <p:spPr>
            <a:xfrm>
              <a:off x="5632862" y="3270410"/>
              <a:ext cx="1466850" cy="1466850"/>
            </a:xfrm>
            <a:prstGeom prst="rect">
              <a:avLst/>
            </a:prstGeom>
            <a:blipFill>
              <a:blip r:embed="rId2" cstate="print"/>
              <a:stretch>
                <a:fillRect/>
              </a:stretch>
            </a:blipFill>
          </p:spPr>
          <p:txBody>
            <a:bodyPr wrap="square" lIns="0" tIns="0" rIns="0" bIns="0" rtlCol="0"/>
            <a:lstStyle/>
            <a:p>
              <a:endParaRPr dirty="0"/>
            </a:p>
          </p:txBody>
        </p:sp>
      </p:grpSp>
      <p:sp>
        <p:nvSpPr>
          <p:cNvPr id="14" name="TextBox 13">
            <a:extLst>
              <a:ext uri="{FF2B5EF4-FFF2-40B4-BE49-F238E27FC236}">
                <a16:creationId xmlns:a16="http://schemas.microsoft.com/office/drawing/2014/main" id="{69C44589-3BAF-A64E-97ED-DC17EB30EEDF}"/>
              </a:ext>
            </a:extLst>
          </p:cNvPr>
          <p:cNvSpPr txBox="1"/>
          <p:nvPr/>
        </p:nvSpPr>
        <p:spPr>
          <a:xfrm>
            <a:off x="1072444" y="5466604"/>
            <a:ext cx="20997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orbel"/>
                <a:ea typeface="Corbel"/>
                <a:cs typeface="Corbel"/>
                <a:sym typeface="Corbel"/>
              </a:rPr>
              <a:t>Dana Arsovska</a:t>
            </a:r>
          </a:p>
          <a:p>
            <a:pPr marL="0" marR="0" indent="0" algn="l" defTabSz="914400" rtl="0" fontAlgn="auto" latinLnBrk="0" hangingPunct="0">
              <a:lnSpc>
                <a:spcPct val="100000"/>
              </a:lnSpc>
              <a:spcBef>
                <a:spcPts val="0"/>
              </a:spcBef>
              <a:spcAft>
                <a:spcPts val="0"/>
              </a:spcAft>
              <a:buClrTx/>
              <a:buSzTx/>
              <a:buFontTx/>
              <a:buNone/>
              <a:tabLst/>
            </a:pPr>
            <a:r>
              <a:rPr lang="en-US" dirty="0"/>
              <a:t>Meazer Moti</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17" name="TextBox 16">
            <a:extLst>
              <a:ext uri="{FF2B5EF4-FFF2-40B4-BE49-F238E27FC236}">
                <a16:creationId xmlns:a16="http://schemas.microsoft.com/office/drawing/2014/main" id="{0444AFFF-4A9B-6A40-ADB7-4BBB30E0A877}"/>
              </a:ext>
            </a:extLst>
          </p:cNvPr>
          <p:cNvSpPr txBox="1"/>
          <p:nvPr/>
        </p:nvSpPr>
        <p:spPr>
          <a:xfrm>
            <a:off x="8923867" y="6112933"/>
            <a:ext cx="20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February 18</a:t>
            </a:r>
            <a:r>
              <a:rPr lang="en-US" baseline="30000"/>
              <a:t>th</a:t>
            </a:r>
            <a:r>
              <a:rPr lang="en-US" dirty="0"/>
              <a:t>, 2020</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8" name="TextBox 7">
            <a:extLst>
              <a:ext uri="{FF2B5EF4-FFF2-40B4-BE49-F238E27FC236}">
                <a16:creationId xmlns:a16="http://schemas.microsoft.com/office/drawing/2014/main" id="{F0C9E86A-AEB9-FF4B-B482-BCAEE5B6A20B}"/>
              </a:ext>
            </a:extLst>
          </p:cNvPr>
          <p:cNvSpPr txBox="1"/>
          <p:nvPr/>
        </p:nvSpPr>
        <p:spPr>
          <a:xfrm>
            <a:off x="4916311" y="5534538"/>
            <a:ext cx="3796888" cy="707884"/>
          </a:xfrm>
          <a:prstGeom prst="rect">
            <a:avLst/>
          </a:prstGeom>
          <a:solidFill>
            <a:schemeClr val="bg1"/>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in </a:t>
            </a:r>
            <a:endPar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endParaRPr>
          </a:p>
        </p:txBody>
      </p:sp>
      <p:pic>
        <p:nvPicPr>
          <p:cNvPr id="3" name="Picture 2">
            <a:extLst>
              <a:ext uri="{FF2B5EF4-FFF2-40B4-BE49-F238E27FC236}">
                <a16:creationId xmlns:a16="http://schemas.microsoft.com/office/drawing/2014/main" id="{E29FED53-6BB9-5041-B223-49ED09F5872E}"/>
              </a:ext>
            </a:extLst>
          </p:cNvPr>
          <p:cNvPicPr>
            <a:picLocks noChangeAspect="1"/>
          </p:cNvPicPr>
          <p:nvPr/>
        </p:nvPicPr>
        <p:blipFill>
          <a:blip r:embed="rId3"/>
          <a:stretch>
            <a:fillRect/>
          </a:stretch>
        </p:blipFill>
        <p:spPr>
          <a:xfrm>
            <a:off x="6103408" y="5388084"/>
            <a:ext cx="1076325" cy="1000793"/>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80% of the data is unstructured</a:t>
            </a:r>
            <a:r>
              <a:rPr lang="en-US" dirty="0">
                <a:solidFill>
                  <a:srgbClr val="C0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Often, we face: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Unrelated, indeterminate, or evolving data requirements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Modern application storage needs that exceed the storage capabilities of traditional RDBMS databases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Simpler or looser project objectives, able to start coding immediately</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Speed and scalability is imperative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err="1"/>
              <a:t>Nosql</a:t>
            </a:r>
            <a:endParaRPr lang="en-US" dirty="0"/>
          </a:p>
        </p:txBody>
      </p:sp>
      <p:sp>
        <p:nvSpPr>
          <p:cNvPr id="4" name="Rectangle 3">
            <a:extLst>
              <a:ext uri="{FF2B5EF4-FFF2-40B4-BE49-F238E27FC236}">
                <a16:creationId xmlns:a16="http://schemas.microsoft.com/office/drawing/2014/main" id="{FFC8CBDA-EF6D-9E41-A82C-420B26260C15}"/>
              </a:ext>
            </a:extLst>
          </p:cNvPr>
          <p:cNvSpPr/>
          <p:nvPr/>
        </p:nvSpPr>
        <p:spPr>
          <a:xfrm>
            <a:off x="9032112" y="5873953"/>
            <a:ext cx="1906292" cy="369332"/>
          </a:xfrm>
          <a:prstGeom prst="rect">
            <a:avLst/>
          </a:prstGeom>
        </p:spPr>
        <p:txBody>
          <a:bodyPr wrap="square">
            <a:spAutoFit/>
          </a:bodyPr>
          <a:lstStyle/>
          <a:p>
            <a:r>
              <a:rPr lang="en-US" dirty="0">
                <a:solidFill>
                  <a:srgbClr val="C00000"/>
                </a:solidFill>
                <a:latin typeface="Arial" panose="020B0604020202020204" pitchFamily="34" charset="0"/>
                <a:cs typeface="Arial" panose="020B0604020202020204" pitchFamily="34" charset="0"/>
              </a:rPr>
              <a:t>*Source:</a:t>
            </a:r>
            <a:r>
              <a:rPr lang="en-US" dirty="0">
                <a:latin typeface="Arial" panose="020B0604020202020204" pitchFamily="34" charset="0"/>
                <a:cs typeface="Arial" panose="020B0604020202020204" pitchFamily="34" charset="0"/>
              </a:rPr>
              <a:t> </a:t>
            </a:r>
            <a:r>
              <a:rPr lang="en-US" dirty="0">
                <a:hlinkClick r:id="rId2"/>
              </a:rPr>
              <a:t>Forbes</a:t>
            </a:r>
            <a:endParaRPr lang="en-US" dirty="0"/>
          </a:p>
        </p:txBody>
      </p:sp>
    </p:spTree>
    <p:extLst>
      <p:ext uri="{BB962C8B-B14F-4D97-AF65-F5344CB8AC3E}">
        <p14:creationId xmlns:p14="http://schemas.microsoft.com/office/powerpoint/2010/main" val="15445467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What is </a:t>
            </a:r>
            <a:r>
              <a:rPr lang="en-US" dirty="0" err="1"/>
              <a:t>nosql</a:t>
            </a:r>
            <a:r>
              <a:rPr lang="en-US" dirty="0"/>
              <a:t>?</a:t>
            </a:r>
            <a:endParaRPr dirty="0"/>
          </a:p>
        </p:txBody>
      </p:sp>
    </p:spTree>
    <p:extLst>
      <p:ext uri="{BB962C8B-B14F-4D97-AF65-F5344CB8AC3E}">
        <p14:creationId xmlns:p14="http://schemas.microsoft.com/office/powerpoint/2010/main" val="12640298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dirty="0">
                <a:latin typeface="Arial" panose="020B0604020202020204" pitchFamily="34" charset="0"/>
                <a:cs typeface="Arial" panose="020B0604020202020204" pitchFamily="34" charset="0"/>
              </a:rPr>
              <a:t>“Next Generation Databases mostly addressing some of the points: being </a:t>
            </a:r>
            <a:r>
              <a:rPr lang="en-US" u="sng" dirty="0">
                <a:solidFill>
                  <a:schemeClr val="accent1">
                    <a:lumMod val="50000"/>
                  </a:schemeClr>
                </a:solidFill>
                <a:latin typeface="Arial" panose="020B0604020202020204" pitchFamily="34" charset="0"/>
                <a:cs typeface="Arial" panose="020B0604020202020204" pitchFamily="34" charset="0"/>
              </a:rPr>
              <a:t>non-relational</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distributed</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open-source</a:t>
            </a:r>
            <a:r>
              <a:rPr lang="en-US" dirty="0">
                <a:latin typeface="Arial" panose="020B0604020202020204" pitchFamily="34" charset="0"/>
                <a:cs typeface="Arial" panose="020B0604020202020204" pitchFamily="34" charset="0"/>
              </a:rPr>
              <a:t> and </a:t>
            </a:r>
            <a:r>
              <a:rPr lang="en-US" u="sng" dirty="0">
                <a:solidFill>
                  <a:schemeClr val="accent1">
                    <a:lumMod val="50000"/>
                  </a:schemeClr>
                </a:solidFill>
                <a:latin typeface="Arial" panose="020B0604020202020204" pitchFamily="34" charset="0"/>
                <a:cs typeface="Arial" panose="020B0604020202020204" pitchFamily="34" charset="0"/>
              </a:rPr>
              <a:t>horizontally</a:t>
            </a:r>
            <a:r>
              <a:rPr lang="en-US" u="sng"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scalable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schema-free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easy replication support</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simple API</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eventually consistent</a:t>
            </a:r>
            <a:r>
              <a:rPr lang="en-US" dirty="0"/>
              <a:t>, </a:t>
            </a:r>
            <a:r>
              <a:rPr lang="en-US" u="sng" dirty="0">
                <a:solidFill>
                  <a:schemeClr val="accent1">
                    <a:lumMod val="50000"/>
                  </a:schemeClr>
                </a:solidFill>
                <a:latin typeface="Arial" panose="020B0604020202020204" pitchFamily="34" charset="0"/>
                <a:cs typeface="Arial" panose="020B0604020202020204" pitchFamily="34" charset="0"/>
              </a:rPr>
              <a:t>a huge amount of data</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a:hlinkClick r:id="rId2"/>
              </a:rPr>
              <a:t>https://nosql-database.org/</a:t>
            </a: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2716957" y="4148694"/>
            <a:ext cx="2904911"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Non-relational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Distributed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Open-source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Horizontally scalable</a:t>
            </a: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096000" y="4148694"/>
            <a:ext cx="3460045"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Schema-free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Easy replication support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Simple API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Eventually consistent</a:t>
            </a:r>
          </a:p>
        </p:txBody>
      </p:sp>
    </p:spTree>
    <p:extLst>
      <p:ext uri="{BB962C8B-B14F-4D97-AF65-F5344CB8AC3E}">
        <p14:creationId xmlns:p14="http://schemas.microsoft.com/office/powerpoint/2010/main" val="1135044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2719200" y="1525026"/>
            <a:ext cx="6502399"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 SCHEMA!</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1630890" y="248183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1</a:t>
            </a:r>
            <a:endParaRPr lang="en-US" sz="2400" dirty="0">
              <a:solidFill>
                <a:schemeClr val="tx1"/>
              </a:solidFill>
              <a:latin typeface="Arial" panose="020B0604020202020204" pitchFamily="34" charset="0"/>
              <a:cs typeface="Arial" panose="020B0604020202020204" pitchFamily="34" charset="0"/>
            </a:endParaRPr>
          </a:p>
        </p:txBody>
      </p:sp>
      <p:sp>
        <p:nvSpPr>
          <p:cNvPr id="58" name="Text Placeholder 1">
            <a:extLst>
              <a:ext uri="{FF2B5EF4-FFF2-40B4-BE49-F238E27FC236}">
                <a16:creationId xmlns:a16="http://schemas.microsoft.com/office/drawing/2014/main" id="{BD73B731-8CF9-0642-B749-3803394EDE68}"/>
              </a:ext>
            </a:extLst>
          </p:cNvPr>
          <p:cNvSpPr txBox="1">
            <a:spLocks/>
          </p:cNvSpPr>
          <p:nvPr/>
        </p:nvSpPr>
        <p:spPr>
          <a:xfrm>
            <a:off x="1633673" y="311740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2</a:t>
            </a:r>
            <a:endParaRPr lang="en-US" sz="2400" dirty="0">
              <a:solidFill>
                <a:schemeClr val="tx1"/>
              </a:solidFill>
              <a:latin typeface="Arial" panose="020B0604020202020204" pitchFamily="34" charset="0"/>
              <a:cs typeface="Arial" panose="020B0604020202020204" pitchFamily="34" charset="0"/>
            </a:endParaRPr>
          </a:p>
        </p:txBody>
      </p:sp>
      <p:sp>
        <p:nvSpPr>
          <p:cNvPr id="59" name="Text Placeholder 1">
            <a:extLst>
              <a:ext uri="{FF2B5EF4-FFF2-40B4-BE49-F238E27FC236}">
                <a16:creationId xmlns:a16="http://schemas.microsoft.com/office/drawing/2014/main" id="{32709FA4-3FEE-3749-9873-CC2FB4B33CDE}"/>
              </a:ext>
            </a:extLst>
          </p:cNvPr>
          <p:cNvSpPr txBox="1">
            <a:spLocks/>
          </p:cNvSpPr>
          <p:nvPr/>
        </p:nvSpPr>
        <p:spPr>
          <a:xfrm>
            <a:off x="1630890" y="375298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3</a:t>
            </a:r>
            <a:endParaRPr lang="en-US" sz="2400" dirty="0">
              <a:solidFill>
                <a:schemeClr val="tx1"/>
              </a:solidFill>
              <a:latin typeface="Arial" panose="020B0604020202020204" pitchFamily="34" charset="0"/>
              <a:cs typeface="Arial" panose="020B0604020202020204" pitchFamily="34" charset="0"/>
            </a:endParaRPr>
          </a:p>
        </p:txBody>
      </p:sp>
      <p:sp>
        <p:nvSpPr>
          <p:cNvPr id="61" name="Text Placeholder 1">
            <a:extLst>
              <a:ext uri="{FF2B5EF4-FFF2-40B4-BE49-F238E27FC236}">
                <a16:creationId xmlns:a16="http://schemas.microsoft.com/office/drawing/2014/main" id="{C7C80FD1-D7F9-6D4E-BE07-C9A24B865698}"/>
              </a:ext>
            </a:extLst>
          </p:cNvPr>
          <p:cNvSpPr txBox="1">
            <a:spLocks/>
          </p:cNvSpPr>
          <p:nvPr/>
        </p:nvSpPr>
        <p:spPr>
          <a:xfrm>
            <a:off x="3769252"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Meazer</a:t>
            </a:r>
            <a:endParaRPr lang="en-US" sz="2400" dirty="0">
              <a:solidFill>
                <a:schemeClr val="tx1"/>
              </a:solidFill>
              <a:latin typeface="Arial" panose="020B0604020202020204" pitchFamily="34" charset="0"/>
              <a:cs typeface="Arial" panose="020B0604020202020204" pitchFamily="34" charset="0"/>
            </a:endParaRPr>
          </a:p>
        </p:txBody>
      </p:sp>
      <p:sp>
        <p:nvSpPr>
          <p:cNvPr id="62" name="Text Placeholder 1">
            <a:extLst>
              <a:ext uri="{FF2B5EF4-FFF2-40B4-BE49-F238E27FC236}">
                <a16:creationId xmlns:a16="http://schemas.microsoft.com/office/drawing/2014/main" id="{DE46D3E3-D0A3-9240-BAED-BB4B8CD6D4B8}"/>
              </a:ext>
            </a:extLst>
          </p:cNvPr>
          <p:cNvSpPr txBox="1">
            <a:spLocks/>
          </p:cNvSpPr>
          <p:nvPr/>
        </p:nvSpPr>
        <p:spPr>
          <a:xfrm>
            <a:off x="3769252"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Dana</a:t>
            </a:r>
            <a:endParaRPr lang="en-US" sz="2400" dirty="0">
              <a:solidFill>
                <a:schemeClr val="tx1"/>
              </a:solidFill>
              <a:latin typeface="Arial" panose="020B0604020202020204" pitchFamily="34" charset="0"/>
              <a:cs typeface="Arial" panose="020B0604020202020204" pitchFamily="34" charset="0"/>
            </a:endParaRPr>
          </a:p>
        </p:txBody>
      </p:sp>
      <p:sp>
        <p:nvSpPr>
          <p:cNvPr id="63" name="Text Placeholder 1">
            <a:extLst>
              <a:ext uri="{FF2B5EF4-FFF2-40B4-BE49-F238E27FC236}">
                <a16:creationId xmlns:a16="http://schemas.microsoft.com/office/drawing/2014/main" id="{F3881C3B-B77C-2A4F-ABC5-BF59AF5EE6DF}"/>
              </a:ext>
            </a:extLst>
          </p:cNvPr>
          <p:cNvSpPr txBox="1">
            <a:spLocks/>
          </p:cNvSpPr>
          <p:nvPr/>
        </p:nvSpPr>
        <p:spPr>
          <a:xfrm>
            <a:off x="6096000"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Utrecht</a:t>
            </a:r>
            <a:endParaRPr lang="en-US" sz="2400" dirty="0">
              <a:solidFill>
                <a:schemeClr val="tx1"/>
              </a:solidFill>
              <a:latin typeface="Arial" panose="020B0604020202020204" pitchFamily="34" charset="0"/>
              <a:cs typeface="Arial" panose="020B0604020202020204" pitchFamily="34" charset="0"/>
            </a:endParaRPr>
          </a:p>
        </p:txBody>
      </p:sp>
      <p:sp>
        <p:nvSpPr>
          <p:cNvPr id="64" name="Text Placeholder 1">
            <a:extLst>
              <a:ext uri="{FF2B5EF4-FFF2-40B4-BE49-F238E27FC236}">
                <a16:creationId xmlns:a16="http://schemas.microsoft.com/office/drawing/2014/main" id="{0CE3DF5B-FA21-0C4A-B064-B3128F487D97}"/>
              </a:ext>
            </a:extLst>
          </p:cNvPr>
          <p:cNvSpPr txBox="1">
            <a:spLocks/>
          </p:cNvSpPr>
          <p:nvPr/>
        </p:nvSpPr>
        <p:spPr>
          <a:xfrm>
            <a:off x="6096000"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Leiden</a:t>
            </a:r>
            <a:endParaRPr lang="en-US" sz="2400" dirty="0">
              <a:solidFill>
                <a:schemeClr val="tx1"/>
              </a:solidFill>
              <a:latin typeface="Arial" panose="020B0604020202020204" pitchFamily="34" charset="0"/>
              <a:cs typeface="Arial" panose="020B0604020202020204" pitchFamily="34" charset="0"/>
            </a:endParaRPr>
          </a:p>
        </p:txBody>
      </p:sp>
      <p:sp>
        <p:nvSpPr>
          <p:cNvPr id="65" name="Text Placeholder 1">
            <a:extLst>
              <a:ext uri="{FF2B5EF4-FFF2-40B4-BE49-F238E27FC236}">
                <a16:creationId xmlns:a16="http://schemas.microsoft.com/office/drawing/2014/main" id="{EFC983B0-EC14-D149-B63C-85C1A042C158}"/>
              </a:ext>
            </a:extLst>
          </p:cNvPr>
          <p:cNvSpPr txBox="1">
            <a:spLocks/>
          </p:cNvSpPr>
          <p:nvPr/>
        </p:nvSpPr>
        <p:spPr>
          <a:xfrm>
            <a:off x="8233566"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6" name="Text Placeholder 1">
            <a:extLst>
              <a:ext uri="{FF2B5EF4-FFF2-40B4-BE49-F238E27FC236}">
                <a16:creationId xmlns:a16="http://schemas.microsoft.com/office/drawing/2014/main" id="{43F6BD60-F32D-9F4E-8F94-F6CCE6400CD5}"/>
              </a:ext>
            </a:extLst>
          </p:cNvPr>
          <p:cNvSpPr txBox="1">
            <a:spLocks/>
          </p:cNvSpPr>
          <p:nvPr/>
        </p:nvSpPr>
        <p:spPr>
          <a:xfrm>
            <a:off x="8233566"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7" name="Text Placeholder 1">
            <a:extLst>
              <a:ext uri="{FF2B5EF4-FFF2-40B4-BE49-F238E27FC236}">
                <a16:creationId xmlns:a16="http://schemas.microsoft.com/office/drawing/2014/main" id="{D743047E-CEF3-FC4D-8697-CD9C4EE8C662}"/>
              </a:ext>
            </a:extLst>
          </p:cNvPr>
          <p:cNvSpPr txBox="1">
            <a:spLocks/>
          </p:cNvSpPr>
          <p:nvPr/>
        </p:nvSpPr>
        <p:spPr>
          <a:xfrm>
            <a:off x="8233566"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87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grpSp>
        <p:nvGrpSpPr>
          <p:cNvPr id="90" name="Group 89">
            <a:extLst>
              <a:ext uri="{FF2B5EF4-FFF2-40B4-BE49-F238E27FC236}">
                <a16:creationId xmlns:a16="http://schemas.microsoft.com/office/drawing/2014/main" id="{72DAF8C9-0647-CD49-A0A3-CFB3D1D1A6BB}"/>
              </a:ext>
            </a:extLst>
          </p:cNvPr>
          <p:cNvGrpSpPr/>
          <p:nvPr/>
        </p:nvGrpSpPr>
        <p:grpSpPr>
          <a:xfrm>
            <a:off x="1027033" y="1724723"/>
            <a:ext cx="8716057" cy="3267690"/>
            <a:chOff x="1027033" y="1724723"/>
            <a:chExt cx="8716057" cy="3267690"/>
          </a:xfrm>
        </p:grpSpPr>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70" name="Text Placeholder 1">
              <a:extLst>
                <a:ext uri="{FF2B5EF4-FFF2-40B4-BE49-F238E27FC236}">
                  <a16:creationId xmlns:a16="http://schemas.microsoft.com/office/drawing/2014/main" id="{393DCD1B-B536-AF4D-B5AD-0A1F31C3032B}"/>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71" name="Text Placeholder 1">
              <a:extLst>
                <a:ext uri="{FF2B5EF4-FFF2-40B4-BE49-F238E27FC236}">
                  <a16:creationId xmlns:a16="http://schemas.microsoft.com/office/drawing/2014/main" id="{55A5371B-841A-8546-9CF0-81ED5D8F081F}"/>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72" name="Text Placeholder 1">
              <a:extLst>
                <a:ext uri="{FF2B5EF4-FFF2-40B4-BE49-F238E27FC236}">
                  <a16:creationId xmlns:a16="http://schemas.microsoft.com/office/drawing/2014/main" id="{9AED43D6-DE8B-7847-849A-9B964A32D110}"/>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73" name="Text Placeholder 1">
              <a:extLst>
                <a:ext uri="{FF2B5EF4-FFF2-40B4-BE49-F238E27FC236}">
                  <a16:creationId xmlns:a16="http://schemas.microsoft.com/office/drawing/2014/main" id="{5FA1A5B3-F0E6-DE44-BF27-F4BD2AFED10C}"/>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74" name="Text Placeholder 1">
              <a:extLst>
                <a:ext uri="{FF2B5EF4-FFF2-40B4-BE49-F238E27FC236}">
                  <a16:creationId xmlns:a16="http://schemas.microsoft.com/office/drawing/2014/main" id="{41561D42-1A7C-FA40-890D-AD72CC0D8CC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DB472A91-B1C5-3F46-9689-54C5E7B3E809}"/>
                </a:ext>
              </a:extLst>
            </p:cNvPr>
            <p:cNvCxnSpPr>
              <a:stCxn id="72"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2" name="Rectangle 81">
              <a:extLst>
                <a:ext uri="{FF2B5EF4-FFF2-40B4-BE49-F238E27FC236}">
                  <a16:creationId xmlns:a16="http://schemas.microsoft.com/office/drawing/2014/main" id="{0F73A3DE-A4E7-0742-B21C-A0025E457EF2}"/>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79" name="Straight Connector 78">
              <a:extLst>
                <a:ext uri="{FF2B5EF4-FFF2-40B4-BE49-F238E27FC236}">
                  <a16:creationId xmlns:a16="http://schemas.microsoft.com/office/drawing/2014/main" id="{90A85C5A-5A62-3B45-87FD-FA1FD470FC26}"/>
                </a:ext>
              </a:extLst>
            </p:cNvPr>
            <p:cNvCxnSpPr>
              <a:stCxn id="72"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D70DAA4-9494-A24D-93F1-0BD52C420DA0}"/>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5" name="Rectangle 84">
              <a:extLst>
                <a:ext uri="{FF2B5EF4-FFF2-40B4-BE49-F238E27FC236}">
                  <a16:creationId xmlns:a16="http://schemas.microsoft.com/office/drawing/2014/main" id="{92B0AD08-782D-3B4C-A247-6194A2732FC8}"/>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75" name="TextBox 74">
              <a:extLst>
                <a:ext uri="{FF2B5EF4-FFF2-40B4-BE49-F238E27FC236}">
                  <a16:creationId xmlns:a16="http://schemas.microsoft.com/office/drawing/2014/main" id="{FCC704DD-CB61-A841-9FEB-B9DA5482C50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87" name="Straight Connector 86">
              <a:extLst>
                <a:ext uri="{FF2B5EF4-FFF2-40B4-BE49-F238E27FC236}">
                  <a16:creationId xmlns:a16="http://schemas.microsoft.com/office/drawing/2014/main" id="{266BDDFE-19ED-AD47-85B7-C0D79A0BD8C1}"/>
                </a:ext>
              </a:extLst>
            </p:cNvPr>
            <p:cNvCxnSpPr>
              <a:cxnSpLocks/>
              <a:endCxn id="85"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290038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518052" y="140684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Orders</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503762" y="1936593"/>
            <a:ext cx="7397226" cy="899049"/>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“1fjid”, user: {id: 1, name: “Dana”}, product: {id: 2, price: 10.99}}</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“4nfg”, user: {id: 2, name: “Meazer”}, product: {id: 1, price: 13.39}}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“64hh”, product: {id: 33, price: 9.69}}</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3C922D69-D0B3-D640-B334-5098555950EE}"/>
              </a:ext>
            </a:extLst>
          </p:cNvPr>
          <p:cNvSpPr txBox="1">
            <a:spLocks/>
          </p:cNvSpPr>
          <p:nvPr/>
        </p:nvSpPr>
        <p:spPr>
          <a:xfrm>
            <a:off x="521832" y="368430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Users</a:t>
            </a:r>
          </a:p>
        </p:txBody>
      </p:sp>
      <p:sp>
        <p:nvSpPr>
          <p:cNvPr id="15" name="Text Placeholder 1">
            <a:extLst>
              <a:ext uri="{FF2B5EF4-FFF2-40B4-BE49-F238E27FC236}">
                <a16:creationId xmlns:a16="http://schemas.microsoft.com/office/drawing/2014/main" id="{F97C01A4-E4A5-1646-BB6B-6844F0A3E69B}"/>
              </a:ext>
            </a:extLst>
          </p:cNvPr>
          <p:cNvSpPr txBox="1">
            <a:spLocks/>
          </p:cNvSpPr>
          <p:nvPr/>
        </p:nvSpPr>
        <p:spPr>
          <a:xfrm>
            <a:off x="518052" y="4203544"/>
            <a:ext cx="2568048" cy="639920"/>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“Dana”}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”Meazer”}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6" name="Text Placeholder 1">
            <a:extLst>
              <a:ext uri="{FF2B5EF4-FFF2-40B4-BE49-F238E27FC236}">
                <a16:creationId xmlns:a16="http://schemas.microsoft.com/office/drawing/2014/main" id="{5D460510-1A26-0B41-A9F1-E772CAC9D27F}"/>
              </a:ext>
            </a:extLst>
          </p:cNvPr>
          <p:cNvSpPr txBox="1">
            <a:spLocks/>
          </p:cNvSpPr>
          <p:nvPr/>
        </p:nvSpPr>
        <p:spPr>
          <a:xfrm>
            <a:off x="4117519" y="368430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Products</a:t>
            </a:r>
          </a:p>
        </p:txBody>
      </p:sp>
      <p:sp>
        <p:nvSpPr>
          <p:cNvPr id="17" name="Text Placeholder 1">
            <a:extLst>
              <a:ext uri="{FF2B5EF4-FFF2-40B4-BE49-F238E27FC236}">
                <a16:creationId xmlns:a16="http://schemas.microsoft.com/office/drawing/2014/main" id="{D6EE857B-29A4-3F4E-82E3-27AAAA03ACD7}"/>
              </a:ext>
            </a:extLst>
          </p:cNvPr>
          <p:cNvSpPr txBox="1">
            <a:spLocks/>
          </p:cNvSpPr>
          <p:nvPr/>
        </p:nvSpPr>
        <p:spPr>
          <a:xfrm>
            <a:off x="4113739" y="4203544"/>
            <a:ext cx="6773336" cy="639920"/>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“Chair”, price: 44, description: “brown wood”}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“Sakura pen”, price: 31, description: “6 black pens”}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534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 joins + no complex transactions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Improved ways to develop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Non-relational DBs scale more easily, especially horizontally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Focus on speed, performance,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DBs should be an on-demand commodity, in a cloud-like fashion</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13519029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Best use cases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(Storing f</a:t>
            </a:r>
            <a:r>
              <a:rPr lang="en-US">
                <a:latin typeface="Arial" panose="020B0604020202020204" pitchFamily="34" charset="0"/>
                <a:cs typeface="Arial" panose="020B0604020202020204" pitchFamily="34" charset="0"/>
              </a:rPr>
              <a:t>requently accessed data in temporary storage (known as cache) to reduce the read/writes of hard drives </a:t>
            </a:r>
            <a:r>
              <a:rPr lang="en-US" dirty="0">
                <a:latin typeface="Arial" panose="020B0604020202020204" pitchFamily="34" charset="0"/>
                <a:cs typeface="Arial" panose="020B0604020202020204" pitchFamily="34" charset="0"/>
              </a:rPr>
              <a:t>)</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web</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 volume data</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3302760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2" name="Rectangle 1">
            <a:extLst>
              <a:ext uri="{FF2B5EF4-FFF2-40B4-BE49-F238E27FC236}">
                <a16:creationId xmlns:a16="http://schemas.microsoft.com/office/drawing/2014/main" id="{CBD9C934-C348-8D45-A6C2-F6ABF00ED12A}"/>
              </a:ext>
            </a:extLst>
          </p:cNvPr>
          <p:cNvSpPr/>
          <p:nvPr/>
        </p:nvSpPr>
        <p:spPr>
          <a:xfrm>
            <a:off x="735853" y="1846457"/>
            <a:ext cx="10655402" cy="2862322"/>
          </a:xfrm>
          <a:prstGeom prst="rect">
            <a:avLst/>
          </a:prstGeom>
        </p:spPr>
        <p:txBody>
          <a:bodyPr wrap="square">
            <a:spAutoFit/>
          </a:bodyPr>
          <a:lstStyle/>
          <a:p>
            <a:pPr marL="342900" indent="-342900">
              <a:buFont typeface="Arial"/>
              <a:buChar char="•"/>
            </a:pPr>
            <a:r>
              <a:rPr lang="en-US" dirty="0">
                <a:latin typeface="Arial" panose="020B0604020202020204" pitchFamily="34" charset="0"/>
                <a:cs typeface="Arial" panose="020B0604020202020204" pitchFamily="34" charset="0"/>
              </a:rPr>
              <a:t>It’s about using the right tool for the job.</a:t>
            </a:r>
          </a:p>
          <a:p>
            <a:pPr marL="342900" indent="-342900">
              <a:buFont typeface="Arial"/>
              <a:buChar char="•"/>
            </a:pPr>
            <a:r>
              <a:rPr lang="en-US" dirty="0">
                <a:latin typeface="Arial" panose="020B0604020202020204" pitchFamily="34" charset="0"/>
                <a:cs typeface="Arial" panose="020B0604020202020204" pitchFamily="34" charset="0"/>
              </a:rPr>
              <a:t>Most big companies use both.</a:t>
            </a:r>
          </a:p>
          <a:p>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SQL databases are normalized databases where the data is broken down into various logical tables to avoid data redundancy and data duplication. In this scenario, SQL databases are faster for joins, queries, updates, etc.</a:t>
            </a:r>
          </a:p>
          <a:p>
            <a:pPr marL="285750" indent="-285750"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NoSQL databases are specifically designed for unstructured data. In this case, a particular data entity is stored together and not partitioned. So performing read or write operations on a single data entity is faster for NoSQL databases as compared to SQL databases.</a:t>
            </a:r>
          </a:p>
        </p:txBody>
      </p:sp>
    </p:spTree>
    <p:extLst>
      <p:ext uri="{BB962C8B-B14F-4D97-AF65-F5344CB8AC3E}">
        <p14:creationId xmlns:p14="http://schemas.microsoft.com/office/powerpoint/2010/main" val="10438394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1573954" y="3053875"/>
            <a:ext cx="3169492"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Uses schema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Multiple tables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Vertical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Limitations for lots of read and write queries</a:t>
            </a:r>
          </a:p>
          <a:p>
            <a:pPr marL="342900" indent="-342900" hangingPunct="1">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308530" y="3053875"/>
            <a:ext cx="4033649"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Schema-less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 (or very few) 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Data is nested in few collections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Great performance for a lot of (simple) read and write queries</a:t>
            </a:r>
          </a:p>
        </p:txBody>
      </p:sp>
      <p:sp>
        <p:nvSpPr>
          <p:cNvPr id="8" name="Text Placeholder 1">
            <a:extLst>
              <a:ext uri="{FF2B5EF4-FFF2-40B4-BE49-F238E27FC236}">
                <a16:creationId xmlns:a16="http://schemas.microsoft.com/office/drawing/2014/main" id="{67A7C103-4450-A34F-9D1F-BF00ACA39D26}"/>
              </a:ext>
            </a:extLst>
          </p:cNvPr>
          <p:cNvSpPr txBox="1">
            <a:spLocks/>
          </p:cNvSpPr>
          <p:nvPr/>
        </p:nvSpPr>
        <p:spPr>
          <a:xfrm>
            <a:off x="1209813" y="2310838"/>
            <a:ext cx="3597668"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SQL</a:t>
            </a:r>
          </a:p>
        </p:txBody>
      </p:sp>
      <p:sp>
        <p:nvSpPr>
          <p:cNvPr id="9" name="Text Placeholder 1">
            <a:extLst>
              <a:ext uri="{FF2B5EF4-FFF2-40B4-BE49-F238E27FC236}">
                <a16:creationId xmlns:a16="http://schemas.microsoft.com/office/drawing/2014/main" id="{8589FC8A-D623-CA4E-AEA8-D2CD5DE4DB22}"/>
              </a:ext>
            </a:extLst>
          </p:cNvPr>
          <p:cNvSpPr txBox="1">
            <a:spLocks/>
          </p:cNvSpPr>
          <p:nvPr/>
        </p:nvSpPr>
        <p:spPr>
          <a:xfrm>
            <a:off x="6096000" y="2310838"/>
            <a:ext cx="3597668"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No-SQL</a:t>
            </a:r>
          </a:p>
        </p:txBody>
      </p:sp>
    </p:spTree>
    <p:extLst>
      <p:ext uri="{BB962C8B-B14F-4D97-AF65-F5344CB8AC3E}">
        <p14:creationId xmlns:p14="http://schemas.microsoft.com/office/powerpoint/2010/main" val="16192959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F6DF-3685-B84C-A773-21B5D7E24962}"/>
              </a:ext>
            </a:extLst>
          </p:cNvPr>
          <p:cNvSpPr>
            <a:spLocks noGrp="1"/>
          </p:cNvSpPr>
          <p:nvPr>
            <p:ph type="title"/>
          </p:nvPr>
        </p:nvSpPr>
        <p:spPr>
          <a:xfrm>
            <a:off x="4794980" y="563275"/>
            <a:ext cx="3818780" cy="801067"/>
          </a:xfrm>
        </p:spPr>
        <p:txBody>
          <a:bodyPr/>
          <a:lstStyle/>
          <a:p>
            <a:r>
              <a:rPr lang="en-US" dirty="0"/>
              <a:t>Outline</a:t>
            </a:r>
          </a:p>
        </p:txBody>
      </p:sp>
      <p:pic>
        <p:nvPicPr>
          <p:cNvPr id="3" name="Picture 33" descr="Picture 33">
            <a:extLst>
              <a:ext uri="{FF2B5EF4-FFF2-40B4-BE49-F238E27FC236}">
                <a16:creationId xmlns:a16="http://schemas.microsoft.com/office/drawing/2014/main" id="{AF3C7EAA-A4D8-9C4B-85D2-41FE4B4559DE}"/>
              </a:ext>
            </a:extLst>
          </p:cNvPr>
          <p:cNvPicPr>
            <a:picLocks noChangeAspect="1"/>
          </p:cNvPicPr>
          <p:nvPr/>
        </p:nvPicPr>
        <p:blipFill>
          <a:blip r:embed="rId2"/>
          <a:stretch>
            <a:fillRect/>
          </a:stretch>
        </p:blipFill>
        <p:spPr>
          <a:xfrm>
            <a:off x="758264" y="837404"/>
            <a:ext cx="1801373" cy="1801373"/>
          </a:xfrm>
          <a:prstGeom prst="rect">
            <a:avLst/>
          </a:prstGeom>
          <a:ln w="12700">
            <a:miter lim="400000"/>
          </a:ln>
        </p:spPr>
      </p:pic>
      <p:sp>
        <p:nvSpPr>
          <p:cNvPr id="5" name="Text Placeholder 3">
            <a:extLst>
              <a:ext uri="{FF2B5EF4-FFF2-40B4-BE49-F238E27FC236}">
                <a16:creationId xmlns:a16="http://schemas.microsoft.com/office/drawing/2014/main" id="{E898513F-2184-0046-B03B-4EB1C8BC1888}"/>
              </a:ext>
            </a:extLst>
          </p:cNvPr>
          <p:cNvSpPr txBox="1">
            <a:spLocks/>
          </p:cNvSpPr>
          <p:nvPr/>
        </p:nvSpPr>
        <p:spPr>
          <a:xfrm>
            <a:off x="4794980" y="2046648"/>
            <a:ext cx="7492269" cy="2764704"/>
          </a:xfrm>
          <a:prstGeom prst="rect">
            <a:avLst/>
          </a:prstGeom>
        </p:spPr>
        <p:txBody>
          <a:bodyPr>
            <a:normAutofit/>
          </a:bodyPr>
          <a:lst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SQL vs NoSQL</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NoSQL Databases</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MongoDB</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MongoDB Shell</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PyMongo</a:t>
            </a:r>
          </a:p>
        </p:txBody>
      </p:sp>
      <p:sp>
        <p:nvSpPr>
          <p:cNvPr id="6" name="object 3">
            <a:extLst>
              <a:ext uri="{FF2B5EF4-FFF2-40B4-BE49-F238E27FC236}">
                <a16:creationId xmlns:a16="http://schemas.microsoft.com/office/drawing/2014/main" id="{43D79C16-006B-174C-B8D1-09075139796C}"/>
              </a:ext>
            </a:extLst>
          </p:cNvPr>
          <p:cNvSpPr/>
          <p:nvPr/>
        </p:nvSpPr>
        <p:spPr>
          <a:xfrm>
            <a:off x="9515579" y="2545271"/>
            <a:ext cx="1466850" cy="1466850"/>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175107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500701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3979393" y="4872589"/>
            <a:ext cx="736536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Stores documents: JSON, XML, BSON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data is semi-structured</a:t>
            </a:r>
          </a:p>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rPr>
              <a:t>Aa</a:t>
            </a:r>
            <a:r>
              <a:rPr lang="en-US" dirty="0">
                <a:solidFill>
                  <a:schemeClr val="tx1"/>
                </a:solidFill>
                <a:latin typeface="Arial" panose="020B0604020202020204" pitchFamily="34" charset="0"/>
                <a:cs typeface="Arial" panose="020B0604020202020204" pitchFamily="34" charset="0"/>
              </a:rPr>
              <a:t>dhaar uses MongoDB to store biometric data for 1.2 billion Indian residents.  </a:t>
            </a:r>
            <a:endParaRPr kumimoji="0" lang="en-US" sz="1800" b="0" i="0" u="none" strike="noStrike" cap="none" spc="0" normalizeH="0" baseline="0" dirty="0">
              <a:ln>
                <a:noFill/>
              </a:ln>
              <a:solidFill>
                <a:schemeClr val="tx1"/>
              </a:solidFill>
              <a:effectLst/>
              <a:uFillTx/>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rgbClr val="C00000"/>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2817043" y="3930371"/>
            <a:ext cx="1134260" cy="1326131"/>
          </a:xfrm>
          <a:prstGeom prst="rect">
            <a:avLst/>
          </a:prstGeom>
        </p:spPr>
      </p:pic>
      <p:pic>
        <p:nvPicPr>
          <p:cNvPr id="24" name="Picture 23">
            <a:extLst>
              <a:ext uri="{FF2B5EF4-FFF2-40B4-BE49-F238E27FC236}">
                <a16:creationId xmlns:a16="http://schemas.microsoft.com/office/drawing/2014/main" id="{3FF2C5A9-5B4D-1A40-A642-4CB24A1E70C6}"/>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5" name="Picture 24">
            <a:extLst>
              <a:ext uri="{FF2B5EF4-FFF2-40B4-BE49-F238E27FC236}">
                <a16:creationId xmlns:a16="http://schemas.microsoft.com/office/drawing/2014/main" id="{A4FFCEF0-8F24-0646-8752-693B719F2E76}"/>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3285943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5897709" y="4693256"/>
            <a:ext cx="552453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Uses a </a:t>
            </a:r>
            <a:r>
              <a:rPr lang="en-US" b="1" dirty="0">
                <a:latin typeface="Arial" panose="020B0604020202020204" pitchFamily="34" charset="0"/>
                <a:cs typeface="Arial" panose="020B0604020202020204" pitchFamily="34" charset="0"/>
              </a:rPr>
              <a:t>hash table</a:t>
            </a:r>
            <a:r>
              <a:rPr lang="en-US" dirty="0">
                <a:latin typeface="Arial" panose="020B0604020202020204" pitchFamily="34" charset="0"/>
                <a:cs typeface="Arial" panose="020B0604020202020204" pitchFamily="34" charset="0"/>
              </a:rPr>
              <a:t> in which there exists a </a:t>
            </a:r>
            <a:r>
              <a:rPr lang="en-US" b="1" dirty="0">
                <a:latin typeface="Arial" panose="020B0604020202020204" pitchFamily="34" charset="0"/>
                <a:cs typeface="Arial" panose="020B0604020202020204" pitchFamily="34" charset="0"/>
              </a:rPr>
              <a:t>unique key</a:t>
            </a:r>
            <a:r>
              <a:rPr lang="en-US" dirty="0">
                <a:latin typeface="Arial" panose="020B0604020202020204" pitchFamily="34" charset="0"/>
                <a:cs typeface="Arial" panose="020B0604020202020204" pitchFamily="34" charset="0"/>
              </a:rPr>
              <a:t> and a </a:t>
            </a:r>
            <a:r>
              <a:rPr lang="en-US" b="1" dirty="0">
                <a:latin typeface="Arial" panose="020B0604020202020204" pitchFamily="34" charset="0"/>
                <a:cs typeface="Arial" panose="020B0604020202020204" pitchFamily="34" charset="0"/>
              </a:rPr>
              <a:t>pointer</a:t>
            </a:r>
            <a:r>
              <a:rPr lang="en-US" dirty="0">
                <a:latin typeface="Arial" panose="020B0604020202020204" pitchFamily="34" charset="0"/>
                <a:cs typeface="Arial" panose="020B0604020202020204" pitchFamily="34" charset="0"/>
              </a:rPr>
              <a:t> to a particular item of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Useful for storage of comments and session information.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‌Pinterest uses Redis to store lists of users, followers, boards</a:t>
            </a:r>
            <a:endPar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4517673" y="4149316"/>
            <a:ext cx="1134260" cy="1326131"/>
          </a:xfrm>
          <a:prstGeom prst="rect">
            <a:avLst/>
          </a:prstGeom>
        </p:spPr>
      </p:pic>
      <p:pic>
        <p:nvPicPr>
          <p:cNvPr id="22" name="Picture 21">
            <a:extLst>
              <a:ext uri="{FF2B5EF4-FFF2-40B4-BE49-F238E27FC236}">
                <a16:creationId xmlns:a16="http://schemas.microsoft.com/office/drawing/2014/main" id="{E5F5A2EF-A36A-9943-BFCA-31059EA19644}"/>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3DA2A3BD-66C9-594D-BDC3-293B08C148F2}"/>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3878519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636641" y="4787624"/>
            <a:ext cx="552453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dirty="0">
                <a:latin typeface="Arial" panose="020B0604020202020204" pitchFamily="34" charset="0"/>
                <a:cs typeface="Arial" panose="020B0604020202020204" pitchFamily="34" charset="0"/>
              </a:rPr>
              <a:t>Uses tables, rows, and columns, but unlike a relational database, the names and format of the columns can vary from row to row in the same table</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rgbClr val="C00000"/>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6304456" y="4124804"/>
            <a:ext cx="1134260" cy="1325640"/>
          </a:xfrm>
          <a:prstGeom prst="rect">
            <a:avLst/>
          </a:prstGeom>
        </p:spPr>
      </p:pic>
      <p:pic>
        <p:nvPicPr>
          <p:cNvPr id="22" name="Picture 21">
            <a:extLst>
              <a:ext uri="{FF2B5EF4-FFF2-40B4-BE49-F238E27FC236}">
                <a16:creationId xmlns:a16="http://schemas.microsoft.com/office/drawing/2014/main" id="{CE72E972-D73C-2646-9646-73A91AFDD0C1}"/>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B7960469-9420-FB4C-8BFC-5F392444E2E8}"/>
              </a:ext>
            </a:extLst>
          </p:cNvPr>
          <p:cNvPicPr>
            <a:picLocks noChangeAspect="1"/>
          </p:cNvPicPr>
          <p:nvPr/>
        </p:nvPicPr>
        <p:blipFill>
          <a:blip r:embed="rId7"/>
          <a:stretch>
            <a:fillRect/>
          </a:stretch>
        </p:blipFill>
        <p:spPr>
          <a:xfrm>
            <a:off x="6062738" y="2943659"/>
            <a:ext cx="1723068" cy="995274"/>
          </a:xfrm>
          <a:prstGeom prst="rect">
            <a:avLst/>
          </a:prstGeom>
        </p:spPr>
      </p:pic>
      <p:graphicFrame>
        <p:nvGraphicFramePr>
          <p:cNvPr id="28" name="object 25">
            <a:extLst>
              <a:ext uri="{FF2B5EF4-FFF2-40B4-BE49-F238E27FC236}">
                <a16:creationId xmlns:a16="http://schemas.microsoft.com/office/drawing/2014/main" id="{230C0996-7630-9B4B-AEBA-53C943688879}"/>
              </a:ext>
            </a:extLst>
          </p:cNvPr>
          <p:cNvGraphicFramePr>
            <a:graphicFrameLocks noGrp="1"/>
          </p:cNvGraphicFramePr>
          <p:nvPr>
            <p:extLst>
              <p:ext uri="{D42A27DB-BD31-4B8C-83A1-F6EECF244321}">
                <p14:modId xmlns:p14="http://schemas.microsoft.com/office/powerpoint/2010/main" val="3292693973"/>
              </p:ext>
            </p:extLst>
          </p:nvPr>
        </p:nvGraphicFramePr>
        <p:xfrm>
          <a:off x="8044659" y="4657730"/>
          <a:ext cx="3727111" cy="1165860"/>
        </p:xfrm>
        <a:graphic>
          <a:graphicData uri="http://schemas.openxmlformats.org/drawingml/2006/table">
            <a:tbl>
              <a:tblPr firstRow="1" bandRow="1">
                <a:tableStyleId>{2D5ABB26-0587-4C30-8999-92F81FD0307C}</a:tableStyleId>
              </a:tblPr>
              <a:tblGrid>
                <a:gridCol w="439245">
                  <a:extLst>
                    <a:ext uri="{9D8B030D-6E8A-4147-A177-3AD203B41FA5}">
                      <a16:colId xmlns:a16="http://schemas.microsoft.com/office/drawing/2014/main" val="20000"/>
                    </a:ext>
                  </a:extLst>
                </a:gridCol>
                <a:gridCol w="791339">
                  <a:extLst>
                    <a:ext uri="{9D8B030D-6E8A-4147-A177-3AD203B41FA5}">
                      <a16:colId xmlns:a16="http://schemas.microsoft.com/office/drawing/2014/main" val="20001"/>
                    </a:ext>
                  </a:extLst>
                </a:gridCol>
                <a:gridCol w="1015942">
                  <a:extLst>
                    <a:ext uri="{9D8B030D-6E8A-4147-A177-3AD203B41FA5}">
                      <a16:colId xmlns:a16="http://schemas.microsoft.com/office/drawing/2014/main" val="20002"/>
                    </a:ext>
                  </a:extLst>
                </a:gridCol>
                <a:gridCol w="1480585">
                  <a:extLst>
                    <a:ext uri="{9D8B030D-6E8A-4147-A177-3AD203B41FA5}">
                      <a16:colId xmlns:a16="http://schemas.microsoft.com/office/drawing/2014/main" val="20003"/>
                    </a:ext>
                  </a:extLst>
                </a:gridCol>
              </a:tblGrid>
              <a:tr h="0">
                <a:tc>
                  <a:txBody>
                    <a:bodyPr/>
                    <a:lstStyle/>
                    <a:p>
                      <a:pPr marL="92075" algn="ctr">
                        <a:lnSpc>
                          <a:spcPct val="100000"/>
                        </a:lnSpc>
                        <a:spcBef>
                          <a:spcPts val="325"/>
                        </a:spcBef>
                      </a:pPr>
                      <a:r>
                        <a:rPr sz="1600" b="1" spc="-5" dirty="0">
                          <a:latin typeface="Arial"/>
                          <a:cs typeface="Arial"/>
                        </a:rPr>
                        <a:t>ID</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1440" algn="ctr">
                        <a:lnSpc>
                          <a:spcPct val="100000"/>
                        </a:lnSpc>
                        <a:spcBef>
                          <a:spcPts val="325"/>
                        </a:spcBef>
                      </a:pPr>
                      <a:r>
                        <a:rPr sz="1600" b="1" spc="-10" dirty="0">
                          <a:latin typeface="Arial"/>
                          <a:cs typeface="Arial"/>
                        </a:rPr>
                        <a:t>Name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Salary</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Start</a:t>
                      </a:r>
                      <a:r>
                        <a:rPr sz="1600" b="1" spc="15" dirty="0">
                          <a:latin typeface="Arial"/>
                          <a:cs typeface="Arial"/>
                        </a:rPr>
                        <a:t> </a:t>
                      </a:r>
                      <a:r>
                        <a:rPr sz="1600" b="1" spc="-5" dirty="0">
                          <a:latin typeface="Arial"/>
                          <a:cs typeface="Arial"/>
                        </a:rPr>
                        <a:t>Date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extLst>
                  <a:ext uri="{0D108BD9-81ED-4DB2-BD59-A6C34878D82A}">
                    <a16:rowId xmlns:a16="http://schemas.microsoft.com/office/drawing/2014/main" val="10000"/>
                  </a:ext>
                </a:extLst>
              </a:tr>
              <a:tr h="248626">
                <a:tc>
                  <a:txBody>
                    <a:bodyPr/>
                    <a:lstStyle/>
                    <a:p>
                      <a:pPr marL="92075" algn="ctr">
                        <a:lnSpc>
                          <a:spcPct val="100000"/>
                        </a:lnSpc>
                        <a:spcBef>
                          <a:spcPts val="430"/>
                        </a:spcBef>
                      </a:pPr>
                      <a:r>
                        <a:rPr sz="1600" dirty="0">
                          <a:latin typeface="Arial"/>
                          <a:cs typeface="Arial"/>
                        </a:rPr>
                        <a:t>1</a:t>
                      </a:r>
                    </a:p>
                  </a:txBody>
                  <a:tcPr marL="0" marR="0" marT="54610" marB="0">
                    <a:lnL w="38100">
                      <a:solidFill>
                        <a:srgbClr val="FF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1440" algn="ctr">
                        <a:lnSpc>
                          <a:spcPct val="100000"/>
                        </a:lnSpc>
                        <a:spcBef>
                          <a:spcPts val="430"/>
                        </a:spcBef>
                      </a:pPr>
                      <a:r>
                        <a:rPr sz="1600" spc="-5" dirty="0">
                          <a:latin typeface="Arial"/>
                          <a:cs typeface="Arial"/>
                        </a:rPr>
                        <a:t>Joe</a:t>
                      </a:r>
                      <a:r>
                        <a:rPr sz="1600" spc="-20" dirty="0">
                          <a:latin typeface="Arial"/>
                          <a:cs typeface="Arial"/>
                        </a:rPr>
                        <a:t> </a:t>
                      </a:r>
                      <a:r>
                        <a:rPr sz="1600" spc="-5" dirty="0">
                          <a:latin typeface="Arial"/>
                          <a:cs typeface="Arial"/>
                        </a:rPr>
                        <a:t>D</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24000</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1/Jun/1970</a:t>
                      </a:r>
                      <a:endParaRPr sz="1600" dirty="0">
                        <a:latin typeface="Arial"/>
                        <a:cs typeface="Arial"/>
                      </a:endParaRPr>
                    </a:p>
                  </a:txBody>
                  <a:tcPr marL="0" marR="0" marT="54610" marB="0">
                    <a:lnL w="12700">
                      <a:solidFill>
                        <a:srgbClr val="000000"/>
                      </a:solidFill>
                      <a:prstDash val="solid"/>
                    </a:lnL>
                    <a:lnR w="38100">
                      <a:solidFill>
                        <a:srgbClr val="FF0000"/>
                      </a:solidFill>
                      <a:prstDash val="solid"/>
                    </a:lnR>
                    <a:lnT w="53975">
                      <a:solidFill>
                        <a:srgbClr val="FF0000"/>
                      </a:solidFill>
                      <a:prstDash val="solid"/>
                    </a:lnT>
                    <a:lnB w="38100">
                      <a:solidFill>
                        <a:srgbClr val="FF0000"/>
                      </a:solidFill>
                      <a:prstDash val="solid"/>
                    </a:lnB>
                    <a:solidFill>
                      <a:schemeClr val="bg1">
                        <a:lumMod val="85000"/>
                      </a:schemeClr>
                    </a:solidFill>
                  </a:tcPr>
                </a:tc>
                <a:extLst>
                  <a:ext uri="{0D108BD9-81ED-4DB2-BD59-A6C34878D82A}">
                    <a16:rowId xmlns:a16="http://schemas.microsoft.com/office/drawing/2014/main" val="10001"/>
                  </a:ext>
                </a:extLst>
              </a:tr>
              <a:tr h="255363">
                <a:tc>
                  <a:txBody>
                    <a:bodyPr/>
                    <a:lstStyle/>
                    <a:p>
                      <a:pPr marL="92075" algn="ctr">
                        <a:lnSpc>
                          <a:spcPct val="100000"/>
                        </a:lnSpc>
                        <a:spcBef>
                          <a:spcPts val="420"/>
                        </a:spcBef>
                      </a:pPr>
                      <a:r>
                        <a:rPr sz="1600" dirty="0">
                          <a:latin typeface="Arial"/>
                          <a:cs typeface="Arial"/>
                        </a:rPr>
                        <a:t>2</a:t>
                      </a: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1440" algn="ctr">
                        <a:lnSpc>
                          <a:spcPct val="100000"/>
                        </a:lnSpc>
                        <a:spcBef>
                          <a:spcPts val="420"/>
                        </a:spcBef>
                      </a:pPr>
                      <a:r>
                        <a:rPr sz="1600" spc="-5" dirty="0">
                          <a:latin typeface="Arial"/>
                          <a:cs typeface="Arial"/>
                        </a:rPr>
                        <a:t>Peter</a:t>
                      </a:r>
                      <a:r>
                        <a:rPr sz="1600" spc="-10" dirty="0">
                          <a:latin typeface="Arial"/>
                          <a:cs typeface="Arial"/>
                        </a:rPr>
                        <a:t> </a:t>
                      </a:r>
                      <a:r>
                        <a:rPr sz="1600" spc="-5" dirty="0">
                          <a:latin typeface="Arial"/>
                          <a:cs typeface="Arial"/>
                        </a:rPr>
                        <a:t>J</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28000</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1/Feb/1972</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extLst>
                  <a:ext uri="{0D108BD9-81ED-4DB2-BD59-A6C34878D82A}">
                    <a16:rowId xmlns:a16="http://schemas.microsoft.com/office/drawing/2014/main" val="10002"/>
                  </a:ext>
                </a:extLst>
              </a:tr>
              <a:tr h="247482">
                <a:tc>
                  <a:txBody>
                    <a:bodyPr/>
                    <a:lstStyle/>
                    <a:p>
                      <a:pPr marL="92075" algn="ctr">
                        <a:lnSpc>
                          <a:spcPct val="100000"/>
                        </a:lnSpc>
                        <a:spcBef>
                          <a:spcPts val="325"/>
                        </a:spcBef>
                      </a:pPr>
                      <a:r>
                        <a:rPr sz="1600" dirty="0">
                          <a:latin typeface="Arial"/>
                          <a:cs typeface="Arial"/>
                        </a:rPr>
                        <a:t>3</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1440" algn="ctr">
                        <a:lnSpc>
                          <a:spcPct val="100000"/>
                        </a:lnSpc>
                        <a:spcBef>
                          <a:spcPts val="325"/>
                        </a:spcBef>
                      </a:pPr>
                      <a:r>
                        <a:rPr sz="1600" spc="-5" dirty="0">
                          <a:latin typeface="Arial"/>
                          <a:cs typeface="Arial"/>
                        </a:rPr>
                        <a:t>Phil</a:t>
                      </a:r>
                      <a:r>
                        <a:rPr sz="1600" spc="-35" dirty="0">
                          <a:latin typeface="Arial"/>
                          <a:cs typeface="Arial"/>
                        </a:rPr>
                        <a:t> </a:t>
                      </a:r>
                      <a:r>
                        <a:rPr sz="1600" spc="-5" dirty="0">
                          <a:latin typeface="Arial"/>
                          <a:cs typeface="Arial"/>
                        </a:rPr>
                        <a:t>G</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23000</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1/Jan/1973</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29" name="object 20">
            <a:extLst>
              <a:ext uri="{FF2B5EF4-FFF2-40B4-BE49-F238E27FC236}">
                <a16:creationId xmlns:a16="http://schemas.microsoft.com/office/drawing/2014/main" id="{A844F2A9-1864-344C-B951-503A0A108F4E}"/>
              </a:ext>
            </a:extLst>
          </p:cNvPr>
          <p:cNvGraphicFramePr>
            <a:graphicFrameLocks noGrp="1"/>
          </p:cNvGraphicFramePr>
          <p:nvPr>
            <p:extLst>
              <p:ext uri="{D42A27DB-BD31-4B8C-83A1-F6EECF244321}">
                <p14:modId xmlns:p14="http://schemas.microsoft.com/office/powerpoint/2010/main" val="2098492436"/>
              </p:ext>
            </p:extLst>
          </p:nvPr>
        </p:nvGraphicFramePr>
        <p:xfrm>
          <a:off x="2709335" y="6096002"/>
          <a:ext cx="9134668" cy="350310"/>
        </p:xfrm>
        <a:graphic>
          <a:graphicData uri="http://schemas.openxmlformats.org/drawingml/2006/table">
            <a:tbl>
              <a:tblPr firstRow="1" bandRow="1">
                <a:tableStyleId>{2D5ABB26-0587-4C30-8999-92F81FD0307C}</a:tableStyleId>
              </a:tblPr>
              <a:tblGrid>
                <a:gridCol w="372534">
                  <a:extLst>
                    <a:ext uri="{9D8B030D-6E8A-4147-A177-3AD203B41FA5}">
                      <a16:colId xmlns:a16="http://schemas.microsoft.com/office/drawing/2014/main" val="20000"/>
                    </a:ext>
                  </a:extLst>
                </a:gridCol>
                <a:gridCol w="666044">
                  <a:extLst>
                    <a:ext uri="{9D8B030D-6E8A-4147-A177-3AD203B41FA5}">
                      <a16:colId xmlns:a16="http://schemas.microsoft.com/office/drawing/2014/main" val="20001"/>
                    </a:ext>
                  </a:extLst>
                </a:gridCol>
                <a:gridCol w="733778">
                  <a:extLst>
                    <a:ext uri="{9D8B030D-6E8A-4147-A177-3AD203B41FA5}">
                      <a16:colId xmlns:a16="http://schemas.microsoft.com/office/drawing/2014/main" val="20002"/>
                    </a:ext>
                  </a:extLst>
                </a:gridCol>
                <a:gridCol w="1185333">
                  <a:extLst>
                    <a:ext uri="{9D8B030D-6E8A-4147-A177-3AD203B41FA5}">
                      <a16:colId xmlns:a16="http://schemas.microsoft.com/office/drawing/2014/main" val="20003"/>
                    </a:ext>
                  </a:extLst>
                </a:gridCol>
                <a:gridCol w="349956">
                  <a:extLst>
                    <a:ext uri="{9D8B030D-6E8A-4147-A177-3AD203B41FA5}">
                      <a16:colId xmlns:a16="http://schemas.microsoft.com/office/drawing/2014/main" val="20004"/>
                    </a:ext>
                  </a:extLst>
                </a:gridCol>
                <a:gridCol w="869244">
                  <a:extLst>
                    <a:ext uri="{9D8B030D-6E8A-4147-A177-3AD203B41FA5}">
                      <a16:colId xmlns:a16="http://schemas.microsoft.com/office/drawing/2014/main" val="20005"/>
                    </a:ext>
                  </a:extLst>
                </a:gridCol>
                <a:gridCol w="711200">
                  <a:extLst>
                    <a:ext uri="{9D8B030D-6E8A-4147-A177-3AD203B41FA5}">
                      <a16:colId xmlns:a16="http://schemas.microsoft.com/office/drawing/2014/main" val="20006"/>
                    </a:ext>
                  </a:extLst>
                </a:gridCol>
                <a:gridCol w="11176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745067">
                  <a:extLst>
                    <a:ext uri="{9D8B030D-6E8A-4147-A177-3AD203B41FA5}">
                      <a16:colId xmlns:a16="http://schemas.microsoft.com/office/drawing/2014/main" val="20009"/>
                    </a:ext>
                  </a:extLst>
                </a:gridCol>
                <a:gridCol w="869245">
                  <a:extLst>
                    <a:ext uri="{9D8B030D-6E8A-4147-A177-3AD203B41FA5}">
                      <a16:colId xmlns:a16="http://schemas.microsoft.com/office/drawing/2014/main" val="20010"/>
                    </a:ext>
                  </a:extLst>
                </a:gridCol>
                <a:gridCol w="1108267">
                  <a:extLst>
                    <a:ext uri="{9D8B030D-6E8A-4147-A177-3AD203B41FA5}">
                      <a16:colId xmlns:a16="http://schemas.microsoft.com/office/drawing/2014/main" val="20011"/>
                    </a:ext>
                  </a:extLst>
                </a:gridCol>
              </a:tblGrid>
              <a:tr h="350310">
                <a:tc>
                  <a:txBody>
                    <a:bodyPr/>
                    <a:lstStyle/>
                    <a:p>
                      <a:pPr marL="91440" algn="l">
                        <a:lnSpc>
                          <a:spcPct val="100000"/>
                        </a:lnSpc>
                        <a:spcBef>
                          <a:spcPts val="330"/>
                        </a:spcBef>
                      </a:pPr>
                      <a:r>
                        <a:rPr sz="1600" dirty="0">
                          <a:latin typeface="Arial"/>
                          <a:cs typeface="Arial"/>
                        </a:rPr>
                        <a:t>1</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Joe</a:t>
                      </a:r>
                      <a:r>
                        <a:rPr sz="1600" spc="-40" dirty="0">
                          <a:latin typeface="Arial"/>
                          <a:cs typeface="Arial"/>
                        </a:rPr>
                        <a:t> </a:t>
                      </a:r>
                      <a:r>
                        <a:rPr sz="1600" spc="-5" dirty="0">
                          <a:latin typeface="Arial"/>
                          <a:cs typeface="Arial"/>
                        </a:rPr>
                        <a:t>D</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24000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1/Jun/1970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2075" algn="l">
                        <a:lnSpc>
                          <a:spcPct val="100000"/>
                        </a:lnSpc>
                        <a:spcBef>
                          <a:spcPts val="330"/>
                        </a:spcBef>
                      </a:pPr>
                      <a:r>
                        <a:rPr sz="1600" dirty="0">
                          <a:latin typeface="Arial"/>
                          <a:cs typeface="Arial"/>
                        </a:rPr>
                        <a:t>2</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1440" algn="l">
                        <a:lnSpc>
                          <a:spcPct val="100000"/>
                        </a:lnSpc>
                        <a:spcBef>
                          <a:spcPts val="330"/>
                        </a:spcBef>
                      </a:pPr>
                      <a:r>
                        <a:rPr sz="1600" spc="-5" dirty="0">
                          <a:latin typeface="Arial"/>
                          <a:cs typeface="Arial"/>
                        </a:rPr>
                        <a:t>Peter</a:t>
                      </a:r>
                      <a:r>
                        <a:rPr sz="1600" spc="-15" dirty="0">
                          <a:latin typeface="Arial"/>
                          <a:cs typeface="Arial"/>
                        </a:rPr>
                        <a:t> </a:t>
                      </a:r>
                      <a:r>
                        <a:rPr sz="1600" spc="-5" dirty="0">
                          <a:latin typeface="Arial"/>
                          <a:cs typeface="Arial"/>
                        </a:rPr>
                        <a:t>J</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28000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1/Feb/1972</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dirty="0">
                          <a:latin typeface="Arial"/>
                          <a:cs typeface="Arial"/>
                        </a:rPr>
                        <a:t>3</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Phil</a:t>
                      </a:r>
                      <a:r>
                        <a:rPr sz="1600" spc="-40" dirty="0">
                          <a:latin typeface="Arial"/>
                          <a:cs typeface="Arial"/>
                        </a:rPr>
                        <a:t> </a:t>
                      </a:r>
                      <a:r>
                        <a:rPr sz="1600" spc="-5" dirty="0">
                          <a:latin typeface="Arial"/>
                          <a:cs typeface="Arial"/>
                        </a:rPr>
                        <a:t>G</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23000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710" algn="l">
                        <a:lnSpc>
                          <a:spcPct val="100000"/>
                        </a:lnSpc>
                        <a:spcBef>
                          <a:spcPts val="330"/>
                        </a:spcBef>
                      </a:pPr>
                      <a:r>
                        <a:rPr sz="1600" spc="-5" dirty="0">
                          <a:latin typeface="Arial"/>
                          <a:cs typeface="Arial"/>
                        </a:rPr>
                        <a:t>1/Jan/1973</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60556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2107771" y="4792703"/>
            <a:ext cx="62665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Uses nodes and edges to represent and store data</a:t>
            </a:r>
          </a:p>
          <a:p>
            <a:pPr marL="285750" indent="-285750" algn="just">
              <a:buFont typeface="Arial" panose="020B0604020202020204" pitchFamily="34" charset="0"/>
              <a:buChar char="•"/>
            </a:pPr>
            <a:r>
              <a:rPr lang="en-US" spc="-5" dirty="0">
                <a:solidFill>
                  <a:srgbClr val="232322"/>
                </a:solidFill>
                <a:latin typeface="Arial"/>
                <a:cs typeface="Arial"/>
              </a:rPr>
              <a:t>Optimized for </a:t>
            </a:r>
            <a:r>
              <a:rPr lang="en-US" dirty="0">
                <a:solidFill>
                  <a:srgbClr val="232322"/>
                </a:solidFill>
                <a:latin typeface="Arial"/>
                <a:cs typeface="Arial"/>
              </a:rPr>
              <a:t>representing</a:t>
            </a:r>
            <a:r>
              <a:rPr lang="en-US" spc="45" dirty="0">
                <a:solidFill>
                  <a:srgbClr val="232322"/>
                </a:solidFill>
                <a:latin typeface="Arial"/>
                <a:cs typeface="Arial"/>
              </a:rPr>
              <a:t> </a:t>
            </a:r>
            <a:r>
              <a:rPr lang="en-US" spc="-5" dirty="0">
                <a:solidFill>
                  <a:srgbClr val="232322"/>
                </a:solidFill>
                <a:latin typeface="Arial"/>
                <a:cs typeface="Arial"/>
              </a:rPr>
              <a:t>connections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Kerberos uses Neo4j for money laundering prevention</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7851773" y="4071396"/>
            <a:ext cx="1134260" cy="1325640"/>
          </a:xfrm>
          <a:prstGeom prst="rect">
            <a:avLst/>
          </a:prstGeom>
        </p:spPr>
      </p:pic>
      <p:pic>
        <p:nvPicPr>
          <p:cNvPr id="22" name="Picture 21">
            <a:extLst>
              <a:ext uri="{FF2B5EF4-FFF2-40B4-BE49-F238E27FC236}">
                <a16:creationId xmlns:a16="http://schemas.microsoft.com/office/drawing/2014/main" id="{C0FD1DAA-5935-8C42-8D5C-6E0BFA493AE3}"/>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2DB4CAAF-5693-E84C-BBC4-82455E60896C}"/>
              </a:ext>
            </a:extLst>
          </p:cNvPr>
          <p:cNvPicPr>
            <a:picLocks noChangeAspect="1"/>
          </p:cNvPicPr>
          <p:nvPr/>
        </p:nvPicPr>
        <p:blipFill>
          <a:blip r:embed="rId7"/>
          <a:stretch>
            <a:fillRect/>
          </a:stretch>
        </p:blipFill>
        <p:spPr>
          <a:xfrm>
            <a:off x="6062738" y="2943659"/>
            <a:ext cx="1723068" cy="995274"/>
          </a:xfrm>
          <a:prstGeom prst="rect">
            <a:avLst/>
          </a:prstGeom>
        </p:spPr>
      </p:pic>
      <p:pic>
        <p:nvPicPr>
          <p:cNvPr id="6" name="Picture 5">
            <a:extLst>
              <a:ext uri="{FF2B5EF4-FFF2-40B4-BE49-F238E27FC236}">
                <a16:creationId xmlns:a16="http://schemas.microsoft.com/office/drawing/2014/main" id="{D8885ED9-6844-AB41-B884-B961F3403381}"/>
              </a:ext>
            </a:extLst>
          </p:cNvPr>
          <p:cNvPicPr>
            <a:picLocks noChangeAspect="1"/>
          </p:cNvPicPr>
          <p:nvPr/>
        </p:nvPicPr>
        <p:blipFill>
          <a:blip r:embed="rId8"/>
          <a:stretch>
            <a:fillRect/>
          </a:stretch>
        </p:blipFill>
        <p:spPr>
          <a:xfrm>
            <a:off x="8948667" y="4475019"/>
            <a:ext cx="2539022" cy="1897919"/>
          </a:xfrm>
          <a:prstGeom prst="rect">
            <a:avLst/>
          </a:prstGeom>
        </p:spPr>
      </p:pic>
    </p:spTree>
    <p:extLst>
      <p:ext uri="{BB962C8B-B14F-4D97-AF65-F5344CB8AC3E}">
        <p14:creationId xmlns:p14="http://schemas.microsoft.com/office/powerpoint/2010/main" val="35487434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F25C82A9-7651-3043-B710-0FE117AFECE0}"/>
                  </a:ext>
                </a:extLst>
              </p14:cNvPr>
              <p14:cNvContentPartPr/>
              <p14:nvPr/>
            </p14:nvContentPartPr>
            <p14:xfrm>
              <a:off x="3170099" y="3338677"/>
              <a:ext cx="1116360" cy="663120"/>
            </p14:xfrm>
          </p:contentPart>
        </mc:Choice>
        <mc:Fallback xmlns="">
          <p:pic>
            <p:nvPicPr>
              <p:cNvPr id="21" name="Ink 20">
                <a:extLst>
                  <a:ext uri="{FF2B5EF4-FFF2-40B4-BE49-F238E27FC236}">
                    <a16:creationId xmlns:a16="http://schemas.microsoft.com/office/drawing/2014/main" id="{F25C82A9-7651-3043-B710-0FE117AFECE0}"/>
                  </a:ext>
                </a:extLst>
              </p:cNvPr>
              <p:cNvPicPr/>
              <p:nvPr/>
            </p:nvPicPr>
            <p:blipFill>
              <a:blip r:embed="rId7"/>
              <a:stretch>
                <a:fillRect/>
              </a:stretch>
            </p:blipFill>
            <p:spPr>
              <a:xfrm>
                <a:off x="3152099" y="3302677"/>
                <a:ext cx="1152000" cy="734760"/>
              </a:xfrm>
              <a:prstGeom prst="rect">
                <a:avLst/>
              </a:prstGeom>
            </p:spPr>
          </p:pic>
        </mc:Fallback>
      </mc:AlternateContent>
    </p:spTree>
    <p:extLst>
      <p:ext uri="{BB962C8B-B14F-4D97-AF65-F5344CB8AC3E}">
        <p14:creationId xmlns:p14="http://schemas.microsoft.com/office/powerpoint/2010/main" val="30389383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pic>
        <p:nvPicPr>
          <p:cNvPr id="20" name="Picture 19" descr="A close up of a map&#10;&#10;Description automatically generated">
            <a:extLst>
              <a:ext uri="{FF2B5EF4-FFF2-40B4-BE49-F238E27FC236}">
                <a16:creationId xmlns:a16="http://schemas.microsoft.com/office/drawing/2014/main" id="{D54A0FBB-024A-8F4D-9496-E1B37B82260E}"/>
              </a:ext>
            </a:extLst>
          </p:cNvPr>
          <p:cNvPicPr>
            <a:picLocks noChangeAspect="1"/>
          </p:cNvPicPr>
          <p:nvPr/>
        </p:nvPicPr>
        <p:blipFill>
          <a:blip r:embed="rId2"/>
          <a:stretch>
            <a:fillRect/>
          </a:stretch>
        </p:blipFill>
        <p:spPr>
          <a:xfrm>
            <a:off x="3186409" y="1644680"/>
            <a:ext cx="5819182" cy="3841044"/>
          </a:xfrm>
          <a:prstGeom prst="rect">
            <a:avLst/>
          </a:prstGeom>
        </p:spPr>
      </p:pic>
      <p:sp>
        <p:nvSpPr>
          <p:cNvPr id="6" name="Rectangle 5">
            <a:extLst>
              <a:ext uri="{FF2B5EF4-FFF2-40B4-BE49-F238E27FC236}">
                <a16:creationId xmlns:a16="http://schemas.microsoft.com/office/drawing/2014/main" id="{3C5506E8-E565-964D-ACD7-A31F8BA5B540}"/>
              </a:ext>
            </a:extLst>
          </p:cNvPr>
          <p:cNvSpPr/>
          <p:nvPr/>
        </p:nvSpPr>
        <p:spPr>
          <a:xfrm>
            <a:off x="2310556" y="5485724"/>
            <a:ext cx="9448781" cy="523220"/>
          </a:xfrm>
          <a:prstGeom prst="rect">
            <a:avLst/>
          </a:prstGeom>
        </p:spPr>
        <p:txBody>
          <a:bodyPr wrap="square">
            <a:spAutoFit/>
          </a:bodyPr>
          <a:lstStyle/>
          <a:p>
            <a:r>
              <a:rPr lang="en-US" sz="1400" dirty="0">
                <a:solidFill>
                  <a:srgbClr val="C00000"/>
                </a:solidFill>
                <a:latin typeface="Arial" panose="020B0604020202020204" pitchFamily="34" charset="0"/>
                <a:cs typeface="Arial" panose="020B0604020202020204" pitchFamily="34" charset="0"/>
              </a:rPr>
              <a:t>Source: </a:t>
            </a:r>
            <a:r>
              <a:rPr lang="en-US" sz="1400" dirty="0">
                <a:hlinkClick r:id="rId3"/>
              </a:rPr>
              <a:t>https://insights.stackoverflow.com/trends?tags=mongodb%2Ccassandra%2Cneo4j%2Credis</a:t>
            </a:r>
            <a:endParaRPr lang="en-US" sz="1400" dirty="0"/>
          </a:p>
          <a:p>
            <a:endParaRPr lang="en-US"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9974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MongoDB</a:t>
            </a:r>
            <a:endParaRPr dirty="0"/>
          </a:p>
        </p:txBody>
      </p:sp>
    </p:spTree>
    <p:extLst>
      <p:ext uri="{BB962C8B-B14F-4D97-AF65-F5344CB8AC3E}">
        <p14:creationId xmlns:p14="http://schemas.microsoft.com/office/powerpoint/2010/main" val="3021697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MongoDB (from “hu</a:t>
            </a:r>
            <a:r>
              <a:rPr lang="en-US" dirty="0">
                <a:solidFill>
                  <a:schemeClr val="accent1">
                    <a:lumMod val="50000"/>
                  </a:schemeClr>
                </a:solidFill>
                <a:latin typeface="Arial" panose="020B0604020202020204" pitchFamily="34" charset="0"/>
                <a:cs typeface="Arial" panose="020B0604020202020204" pitchFamily="34" charset="0"/>
              </a:rPr>
              <a:t>mongo</a:t>
            </a:r>
            <a:r>
              <a:rPr lang="en-US" dirty="0">
                <a:latin typeface="Arial" panose="020B0604020202020204" pitchFamily="34" charset="0"/>
                <a:cs typeface="Arial" panose="020B0604020202020204" pitchFamily="34" charset="0"/>
              </a:rPr>
              <a:t>us”) is: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Scalable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High-performance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Open-source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Document-orientated database            Flexible</a:t>
            </a:r>
          </a:p>
          <a:p>
            <a:r>
              <a:rPr lang="en-US" dirty="0">
                <a:latin typeface="Arial" panose="020B0604020202020204" pitchFamily="34" charset="0"/>
                <a:cs typeface="Arial" panose="020B0604020202020204" pitchFamily="34" charset="0"/>
              </a:rPr>
              <a:t>• Built for Speed</a:t>
            </a:r>
          </a:p>
          <a:p>
            <a:r>
              <a:rPr lang="en-US" dirty="0">
                <a:latin typeface="Arial" panose="020B0604020202020204" pitchFamily="34" charset="0"/>
                <a:cs typeface="Arial" panose="020B0604020202020204" pitchFamily="34" charset="0"/>
              </a:rPr>
              <a:t>• Rich Document based queries for easy readability</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
        <p:nvSpPr>
          <p:cNvPr id="4" name="object 3">
            <a:extLst>
              <a:ext uri="{FF2B5EF4-FFF2-40B4-BE49-F238E27FC236}">
                <a16:creationId xmlns:a16="http://schemas.microsoft.com/office/drawing/2014/main" id="{B0C13AB0-1180-A04C-BE2D-05678A0A449B}"/>
              </a:ext>
            </a:extLst>
          </p:cNvPr>
          <p:cNvSpPr/>
          <p:nvPr/>
        </p:nvSpPr>
        <p:spPr>
          <a:xfrm>
            <a:off x="9904199" y="4522661"/>
            <a:ext cx="1466850" cy="1466850"/>
          </a:xfrm>
          <a:prstGeom prst="rect">
            <a:avLst/>
          </a:prstGeom>
          <a:blipFill>
            <a:blip r:embed="rId2" cstate="print"/>
            <a:stretch>
              <a:fillRect/>
            </a:stretch>
          </a:blipFill>
        </p:spPr>
        <p:txBody>
          <a:bodyPr wrap="square" lIns="0" tIns="0" rIns="0" bIns="0" rtlCol="0"/>
          <a:lstStyle/>
          <a:p>
            <a:endParaRPr dirty="0"/>
          </a:p>
        </p:txBody>
      </p:sp>
      <p:cxnSp>
        <p:nvCxnSpPr>
          <p:cNvPr id="6" name="Straight Arrow Connector 5">
            <a:extLst>
              <a:ext uri="{FF2B5EF4-FFF2-40B4-BE49-F238E27FC236}">
                <a16:creationId xmlns:a16="http://schemas.microsoft.com/office/drawing/2014/main" id="{768B554E-BE48-BC4B-AC3A-B13E0A578394}"/>
              </a:ext>
            </a:extLst>
          </p:cNvPr>
          <p:cNvCxnSpPr>
            <a:cxnSpLocks/>
          </p:cNvCxnSpPr>
          <p:nvPr/>
        </p:nvCxnSpPr>
        <p:spPr>
          <a:xfrm>
            <a:off x="5496910" y="3762702"/>
            <a:ext cx="599090" cy="0"/>
          </a:xfrm>
          <a:prstGeom prst="straightConnector1">
            <a:avLst/>
          </a:prstGeom>
          <a:noFill/>
          <a:ln w="1905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43028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37365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Schema-less</a:t>
            </a:r>
          </a:p>
          <a:p>
            <a:pPr marL="342900" indent="-342900">
              <a:buFont typeface="Arial"/>
              <a:buChar char="•"/>
            </a:pPr>
            <a:r>
              <a:rPr lang="en-US" dirty="0">
                <a:latin typeface="Arial" panose="020B0604020202020204" pitchFamily="34" charset="0"/>
                <a:cs typeface="Arial" panose="020B0604020202020204" pitchFamily="34" charset="0"/>
              </a:rPr>
              <a:t>Easy horizontal scaling</a:t>
            </a:r>
          </a:p>
          <a:p>
            <a:pPr marL="342900" indent="-342900">
              <a:buFont typeface="Arial"/>
              <a:buChar char="•"/>
            </a:pPr>
            <a:r>
              <a:rPr lang="en-US" dirty="0">
                <a:latin typeface="Arial" panose="020B0604020202020204" pitchFamily="34" charset="0"/>
                <a:cs typeface="Arial" panose="020B0604020202020204" pitchFamily="34" charset="0"/>
              </a:rPr>
              <a:t>Super easy to install</a:t>
            </a:r>
          </a:p>
          <a:p>
            <a:pPr marL="342900" indent="-342900">
              <a:buFont typeface="Arial"/>
              <a:buChar char="•"/>
            </a:pPr>
            <a:r>
              <a:rPr lang="en-US" dirty="0">
                <a:latin typeface="Arial" panose="020B0604020202020204" pitchFamily="34" charset="0"/>
                <a:cs typeface="Arial" panose="020B0604020202020204" pitchFamily="34" charset="0"/>
              </a:rPr>
              <a:t>Can be used with all major languages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Tree>
    <p:extLst>
      <p:ext uri="{BB962C8B-B14F-4D97-AF65-F5344CB8AC3E}">
        <p14:creationId xmlns:p14="http://schemas.microsoft.com/office/powerpoint/2010/main" val="40173835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4774611" y="614715"/>
            <a:ext cx="2642779" cy="815740"/>
          </a:xfrm>
        </p:spPr>
        <p:txBody>
          <a:bodyPr>
            <a:normAutofit/>
          </a:bodyPr>
          <a:lstStyle/>
          <a:p>
            <a:r>
              <a:rPr lang="en-US" dirty="0"/>
              <a:t>Recap</a:t>
            </a:r>
          </a:p>
        </p:txBody>
      </p:sp>
      <p:sp>
        <p:nvSpPr>
          <p:cNvPr id="10" name="Oval 9">
            <a:extLst>
              <a:ext uri="{FF2B5EF4-FFF2-40B4-BE49-F238E27FC236}">
                <a16:creationId xmlns:a16="http://schemas.microsoft.com/office/drawing/2014/main" id="{FE6CEC50-ABB3-584E-A3D1-B1F19430033A}"/>
              </a:ext>
            </a:extLst>
          </p:cNvPr>
          <p:cNvSpPr/>
          <p:nvPr/>
        </p:nvSpPr>
        <p:spPr>
          <a:xfrm>
            <a:off x="3330221"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1" name="Oval 10">
            <a:extLst>
              <a:ext uri="{FF2B5EF4-FFF2-40B4-BE49-F238E27FC236}">
                <a16:creationId xmlns:a16="http://schemas.microsoft.com/office/drawing/2014/main" id="{DC727245-1319-6D4F-8F40-FDD3B38118BE}"/>
              </a:ext>
            </a:extLst>
          </p:cNvPr>
          <p:cNvSpPr/>
          <p:nvPr/>
        </p:nvSpPr>
        <p:spPr>
          <a:xfrm>
            <a:off x="6496754"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3" name="TextBox 12">
            <a:extLst>
              <a:ext uri="{FF2B5EF4-FFF2-40B4-BE49-F238E27FC236}">
                <a16:creationId xmlns:a16="http://schemas.microsoft.com/office/drawing/2014/main" id="{5BA3A56A-1391-5743-82A3-5D3A14AD703D}"/>
              </a:ext>
            </a:extLst>
          </p:cNvPr>
          <p:cNvSpPr txBox="1"/>
          <p:nvPr/>
        </p:nvSpPr>
        <p:spPr>
          <a:xfrm>
            <a:off x="3860797" y="3333695"/>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t>RDBMS</a:t>
            </a:r>
          </a:p>
        </p:txBody>
      </p:sp>
      <p:sp>
        <p:nvSpPr>
          <p:cNvPr id="14" name="TextBox 13">
            <a:extLst>
              <a:ext uri="{FF2B5EF4-FFF2-40B4-BE49-F238E27FC236}">
                <a16:creationId xmlns:a16="http://schemas.microsoft.com/office/drawing/2014/main" id="{194463B1-4E4D-AC4D-993B-D69BB300D369}"/>
              </a:ext>
            </a:extLst>
          </p:cNvPr>
          <p:cNvSpPr txBox="1"/>
          <p:nvPr/>
        </p:nvSpPr>
        <p:spPr>
          <a:xfrm>
            <a:off x="7072486" y="3310792"/>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latin typeface="Arial" panose="020B0604020202020204" pitchFamily="34" charset="0"/>
                <a:cs typeface="Arial" panose="020B0604020202020204" pitchFamily="34" charset="0"/>
              </a:rPr>
              <a:t>NoSQL</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p:txBody>
      </p:sp>
    </p:spTree>
    <p:extLst>
      <p:ext uri="{BB962C8B-B14F-4D97-AF65-F5344CB8AC3E}">
        <p14:creationId xmlns:p14="http://schemas.microsoft.com/office/powerpoint/2010/main" val="28959364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dirty="0">
                <a:latin typeface="Arial" panose="020B0604020202020204" pitchFamily="34" charset="0"/>
                <a:cs typeface="Arial" panose="020B0604020202020204" pitchFamily="34" charset="0"/>
              </a:rPr>
              <a:t>• SQL was invented in the 70’s to store data</a:t>
            </a:r>
          </a:p>
          <a:p>
            <a:r>
              <a:rPr lang="en-US" dirty="0">
                <a:latin typeface="Arial" panose="020B0604020202020204" pitchFamily="34" charset="0"/>
                <a:cs typeface="Arial" panose="020B0604020202020204" pitchFamily="34" charset="0"/>
              </a:rPr>
              <a:t>• MongoDB stores documents (or) objects</a:t>
            </a:r>
          </a:p>
          <a:p>
            <a:r>
              <a:rPr lang="en-US" dirty="0">
                <a:latin typeface="Arial" panose="020B0604020202020204" pitchFamily="34" charset="0"/>
                <a:cs typeface="Arial" panose="020B0604020202020204" pitchFamily="34" charset="0"/>
              </a:rPr>
              <a:t>• Now-a-days, everyone works with objects (Python/Ruby/Java/etc.)</a:t>
            </a:r>
          </a:p>
          <a:p>
            <a:r>
              <a:rPr lang="en-US" dirty="0">
                <a:latin typeface="Arial" panose="020B0604020202020204" pitchFamily="34" charset="0"/>
                <a:cs typeface="Arial" panose="020B0604020202020204" pitchFamily="34" charset="0"/>
              </a:rPr>
              <a:t>• And we need databases to persist our objects</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Why use </a:t>
            </a:r>
            <a:r>
              <a:rPr lang="en-US" dirty="0" err="1"/>
              <a:t>mongoDB</a:t>
            </a:r>
            <a:r>
              <a:rPr lang="en-US" dirty="0"/>
              <a:t>?</a:t>
            </a:r>
          </a:p>
        </p:txBody>
      </p:sp>
    </p:spTree>
    <p:extLst>
      <p:ext uri="{BB962C8B-B14F-4D97-AF65-F5344CB8AC3E}">
        <p14:creationId xmlns:p14="http://schemas.microsoft.com/office/powerpoint/2010/main" val="9034885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RDBMS replacement for Web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Semi-structured Content Management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Real-time Analytics &amp; High-Speed Logging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and High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Web 2.0, Media, SAAS, Gaming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HealthCare, Finance, Telecom, Government</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 great for?</a:t>
            </a:r>
          </a:p>
        </p:txBody>
      </p:sp>
    </p:spTree>
    <p:extLst>
      <p:ext uri="{BB962C8B-B14F-4D97-AF65-F5344CB8AC3E}">
        <p14:creationId xmlns:p14="http://schemas.microsoft.com/office/powerpoint/2010/main" val="3134759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Autofit/>
          </a:bodyPr>
          <a:lstStyle/>
          <a:p>
            <a:r>
              <a:rPr lang="en-US" sz="2400" dirty="0">
                <a:latin typeface="Arial" panose="020B0604020202020204" pitchFamily="34" charset="0"/>
                <a:cs typeface="Arial" panose="020B0604020202020204" pitchFamily="34" charset="0"/>
              </a:rPr>
              <a:t>Some Companies using MongoDB in Production</a:t>
            </a:r>
          </a:p>
        </p:txBody>
      </p:sp>
      <p:sp>
        <p:nvSpPr>
          <p:cNvPr id="6" name="object 3">
            <a:extLst>
              <a:ext uri="{FF2B5EF4-FFF2-40B4-BE49-F238E27FC236}">
                <a16:creationId xmlns:a16="http://schemas.microsoft.com/office/drawing/2014/main" id="{3C5BF403-28BC-4E4A-A298-149E728D47CF}"/>
              </a:ext>
            </a:extLst>
          </p:cNvPr>
          <p:cNvSpPr/>
          <p:nvPr/>
        </p:nvSpPr>
        <p:spPr>
          <a:xfrm>
            <a:off x="4192368" y="5664514"/>
            <a:ext cx="715474" cy="219934"/>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EE1C5EA4-C97D-8B41-AEFB-4E1AF4243038}"/>
              </a:ext>
            </a:extLst>
          </p:cNvPr>
          <p:cNvSpPr/>
          <p:nvPr/>
        </p:nvSpPr>
        <p:spPr>
          <a:xfrm>
            <a:off x="3200405"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5039873"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1418850" y="135183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1810924" y="1540301"/>
            <a:ext cx="951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Big</a:t>
            </a:r>
            <a:r>
              <a:rPr sz="1800" b="1" spc="-65" dirty="0">
                <a:solidFill>
                  <a:srgbClr val="FFFFFF"/>
                </a:solidFill>
                <a:latin typeface="Arial"/>
                <a:cs typeface="Arial"/>
              </a:rPr>
              <a:t> </a:t>
            </a:r>
            <a:r>
              <a:rPr sz="1800" b="1" spc="-5" dirty="0">
                <a:solidFill>
                  <a:srgbClr val="FFFFFF"/>
                </a:solidFill>
                <a:latin typeface="Arial"/>
                <a:cs typeface="Arial"/>
              </a:rPr>
              <a:t>Data</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3200405"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3233679" y="1540301"/>
            <a:ext cx="1787525" cy="574040"/>
          </a:xfrm>
          <a:prstGeom prst="rect">
            <a:avLst/>
          </a:prstGeom>
        </p:spPr>
        <p:txBody>
          <a:bodyPr vert="horz" wrap="square" lIns="0" tIns="12700" rIns="0" bIns="0" rtlCol="0">
            <a:spAutoFit/>
          </a:bodyPr>
          <a:lstStyle/>
          <a:p>
            <a:pPr marL="411480" marR="5080" indent="-399415">
              <a:lnSpc>
                <a:spcPct val="100000"/>
              </a:lnSpc>
              <a:spcBef>
                <a:spcPts val="100"/>
              </a:spcBef>
            </a:pPr>
            <a:r>
              <a:rPr sz="1800" b="1" dirty="0">
                <a:solidFill>
                  <a:srgbClr val="FFFFFF"/>
                </a:solidFill>
                <a:latin typeface="Arial"/>
                <a:cs typeface="Arial"/>
              </a:rPr>
              <a:t>Product </a:t>
            </a:r>
            <a:r>
              <a:rPr sz="1800" b="1" spc="-5" dirty="0">
                <a:solidFill>
                  <a:srgbClr val="FFFFFF"/>
                </a:solidFill>
                <a:latin typeface="Arial"/>
                <a:cs typeface="Arial"/>
              </a:rPr>
              <a:t>&amp;</a:t>
            </a:r>
            <a:r>
              <a:rPr sz="1800" b="1" spc="-155" dirty="0">
                <a:solidFill>
                  <a:srgbClr val="FFFFFF"/>
                </a:solidFill>
                <a:latin typeface="Arial"/>
                <a:cs typeface="Arial"/>
              </a:rPr>
              <a:t> </a:t>
            </a:r>
            <a:r>
              <a:rPr sz="1800" b="1" spc="-15" dirty="0">
                <a:solidFill>
                  <a:srgbClr val="FFFFFF"/>
                </a:solidFill>
                <a:latin typeface="Arial"/>
                <a:cs typeface="Arial"/>
              </a:rPr>
              <a:t>Asset  </a:t>
            </a:r>
            <a:r>
              <a:rPr sz="1800" b="1" spc="-5" dirty="0">
                <a:solidFill>
                  <a:srgbClr val="FFFFFF"/>
                </a:solidFill>
                <a:latin typeface="Arial"/>
                <a:cs typeface="Arial"/>
              </a:rPr>
              <a:t>Catalogs</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5036826" y="135183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5383535" y="1540301"/>
            <a:ext cx="1157605" cy="574040"/>
          </a:xfrm>
          <a:prstGeom prst="rect">
            <a:avLst/>
          </a:prstGeom>
        </p:spPr>
        <p:txBody>
          <a:bodyPr vert="horz" wrap="square" lIns="0" tIns="12700" rIns="0" bIns="0" rtlCol="0">
            <a:spAutoFit/>
          </a:bodyPr>
          <a:lstStyle/>
          <a:p>
            <a:pPr marL="259715" marR="5080" indent="-247650">
              <a:lnSpc>
                <a:spcPct val="100000"/>
              </a:lnSpc>
              <a:spcBef>
                <a:spcPts val="100"/>
              </a:spcBef>
            </a:pPr>
            <a:r>
              <a:rPr sz="1800" b="1" dirty="0">
                <a:solidFill>
                  <a:srgbClr val="FFFFFF"/>
                </a:solidFill>
                <a:latin typeface="Arial"/>
                <a:cs typeface="Arial"/>
              </a:rPr>
              <a:t>Security</a:t>
            </a:r>
            <a:r>
              <a:rPr sz="1800" b="1" spc="-85" dirty="0">
                <a:solidFill>
                  <a:srgbClr val="FFFFFF"/>
                </a:solidFill>
                <a:latin typeface="Arial"/>
                <a:cs typeface="Arial"/>
              </a:rPr>
              <a:t> </a:t>
            </a:r>
            <a:r>
              <a:rPr sz="1800" b="1" spc="-5" dirty="0">
                <a:solidFill>
                  <a:srgbClr val="FFFFFF"/>
                </a:solidFill>
                <a:latin typeface="Arial"/>
                <a:cs typeface="Arial"/>
              </a:rPr>
              <a:t>&amp;  Fraud</a:t>
            </a:r>
            <a:endParaRPr sz="180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6874770"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7230242" y="1540301"/>
            <a:ext cx="1143635" cy="574040"/>
          </a:xfrm>
          <a:prstGeom prst="rect">
            <a:avLst/>
          </a:prstGeom>
        </p:spPr>
        <p:txBody>
          <a:bodyPr vert="horz" wrap="square" lIns="0" tIns="12700" rIns="0" bIns="0" rtlCol="0">
            <a:spAutoFit/>
          </a:bodyPr>
          <a:lstStyle/>
          <a:p>
            <a:pPr marL="196850" marR="5080" indent="-184785">
              <a:lnSpc>
                <a:spcPct val="100000"/>
              </a:lnSpc>
              <a:spcBef>
                <a:spcPts val="100"/>
              </a:spcBef>
            </a:pPr>
            <a:r>
              <a:rPr sz="1800" b="1" spc="-5" dirty="0">
                <a:solidFill>
                  <a:srgbClr val="FFFFFF"/>
                </a:solidFill>
                <a:latin typeface="Arial"/>
                <a:cs typeface="Arial"/>
              </a:rPr>
              <a:t>Internet</a:t>
            </a:r>
            <a:r>
              <a:rPr sz="1800" b="1" spc="-60" dirty="0">
                <a:solidFill>
                  <a:srgbClr val="FFFFFF"/>
                </a:solidFill>
                <a:latin typeface="Arial"/>
                <a:cs typeface="Arial"/>
              </a:rPr>
              <a:t> </a:t>
            </a:r>
            <a:r>
              <a:rPr sz="1800" b="1" dirty="0">
                <a:solidFill>
                  <a:srgbClr val="FFFFFF"/>
                </a:solidFill>
                <a:latin typeface="Arial"/>
                <a:cs typeface="Arial"/>
              </a:rPr>
              <a:t>of  Things</a:t>
            </a:r>
            <a:endParaRPr sz="1800">
              <a:latin typeface="Arial"/>
              <a:cs typeface="Arial"/>
            </a:endParaRPr>
          </a:p>
        </p:txBody>
      </p:sp>
      <p:sp>
        <p:nvSpPr>
          <p:cNvPr id="17" name="object 15">
            <a:extLst>
              <a:ext uri="{FF2B5EF4-FFF2-40B4-BE49-F238E27FC236}">
                <a16:creationId xmlns:a16="http://schemas.microsoft.com/office/drawing/2014/main" id="{070A50AE-FE24-984C-8ED9-41ABD0ED993E}"/>
              </a:ext>
            </a:extLst>
          </p:cNvPr>
          <p:cNvSpPr/>
          <p:nvPr/>
        </p:nvSpPr>
        <p:spPr>
          <a:xfrm>
            <a:off x="8711190" y="135183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8" name="object 16">
            <a:extLst>
              <a:ext uri="{FF2B5EF4-FFF2-40B4-BE49-F238E27FC236}">
                <a16:creationId xmlns:a16="http://schemas.microsoft.com/office/drawing/2014/main" id="{0B2E6FA6-B0D7-6740-99D2-A4106AFA365E}"/>
              </a:ext>
            </a:extLst>
          </p:cNvPr>
          <p:cNvSpPr txBox="1"/>
          <p:nvPr/>
        </p:nvSpPr>
        <p:spPr>
          <a:xfrm>
            <a:off x="8811519" y="1540301"/>
            <a:ext cx="1647825" cy="574040"/>
          </a:xfrm>
          <a:prstGeom prst="rect">
            <a:avLst/>
          </a:prstGeom>
        </p:spPr>
        <p:txBody>
          <a:bodyPr vert="horz" wrap="square" lIns="0" tIns="12700" rIns="0" bIns="0" rtlCol="0">
            <a:spAutoFit/>
          </a:bodyPr>
          <a:lstStyle/>
          <a:p>
            <a:pPr marL="421005" marR="5080" indent="-408940">
              <a:lnSpc>
                <a:spcPct val="100000"/>
              </a:lnSpc>
              <a:spcBef>
                <a:spcPts val="100"/>
              </a:spcBef>
            </a:pPr>
            <a:r>
              <a:rPr sz="1800" b="1" spc="-5" dirty="0">
                <a:solidFill>
                  <a:srgbClr val="FFFFFF"/>
                </a:solidFill>
                <a:latin typeface="Arial"/>
                <a:cs typeface="Arial"/>
              </a:rPr>
              <a:t>D</a:t>
            </a:r>
            <a:r>
              <a:rPr sz="1800" b="1" spc="-15" dirty="0">
                <a:solidFill>
                  <a:srgbClr val="FFFFFF"/>
                </a:solidFill>
                <a:latin typeface="Arial"/>
                <a:cs typeface="Arial"/>
              </a:rPr>
              <a:t>a</a:t>
            </a:r>
            <a:r>
              <a:rPr sz="1800" b="1" spc="-5" dirty="0">
                <a:solidFill>
                  <a:srgbClr val="FFFFFF"/>
                </a:solidFill>
                <a:latin typeface="Arial"/>
                <a:cs typeface="Arial"/>
              </a:rPr>
              <a:t>taba</a:t>
            </a:r>
            <a:r>
              <a:rPr sz="1800" b="1" spc="-15" dirty="0">
                <a:solidFill>
                  <a:srgbClr val="FFFFFF"/>
                </a:solidFill>
                <a:latin typeface="Arial"/>
                <a:cs typeface="Arial"/>
              </a:rPr>
              <a:t>s</a:t>
            </a:r>
            <a:r>
              <a:rPr sz="1800" b="1" spc="-10" dirty="0">
                <a:solidFill>
                  <a:srgbClr val="FFFFFF"/>
                </a:solidFill>
                <a:latin typeface="Arial"/>
                <a:cs typeface="Arial"/>
              </a:rPr>
              <a:t>e</a:t>
            </a:r>
            <a:r>
              <a:rPr sz="1800" b="1" dirty="0">
                <a:solidFill>
                  <a:srgbClr val="FFFFFF"/>
                </a:solidFill>
                <a:latin typeface="Arial"/>
                <a:cs typeface="Arial"/>
              </a:rPr>
              <a:t>-</a:t>
            </a:r>
            <a:r>
              <a:rPr sz="1800" b="1" spc="-10" dirty="0">
                <a:solidFill>
                  <a:srgbClr val="FFFFFF"/>
                </a:solidFill>
                <a:latin typeface="Arial"/>
                <a:cs typeface="Arial"/>
              </a:rPr>
              <a:t>as</a:t>
            </a:r>
            <a:r>
              <a:rPr sz="1800" b="1" dirty="0">
                <a:solidFill>
                  <a:srgbClr val="FFFFFF"/>
                </a:solidFill>
                <a:latin typeface="Arial"/>
                <a:cs typeface="Arial"/>
              </a:rPr>
              <a:t>-</a:t>
            </a:r>
            <a:r>
              <a:rPr sz="1800" b="1" spc="-10" dirty="0">
                <a:solidFill>
                  <a:srgbClr val="FFFFFF"/>
                </a:solidFill>
                <a:latin typeface="Arial"/>
                <a:cs typeface="Arial"/>
              </a:rPr>
              <a:t>a</a:t>
            </a:r>
            <a:r>
              <a:rPr sz="1800" b="1" dirty="0">
                <a:solidFill>
                  <a:srgbClr val="FFFFFF"/>
                </a:solidFill>
                <a:latin typeface="Arial"/>
                <a:cs typeface="Arial"/>
              </a:rPr>
              <a:t>-  </a:t>
            </a:r>
            <a:r>
              <a:rPr sz="1800" b="1" spc="-10" dirty="0">
                <a:solidFill>
                  <a:srgbClr val="FFFFFF"/>
                </a:solidFill>
                <a:latin typeface="Arial"/>
                <a:cs typeface="Arial"/>
              </a:rPr>
              <a:t>Service</a:t>
            </a:r>
            <a:endParaRPr sz="180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6874770"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0" name="object 18">
            <a:extLst>
              <a:ext uri="{FF2B5EF4-FFF2-40B4-BE49-F238E27FC236}">
                <a16:creationId xmlns:a16="http://schemas.microsoft.com/office/drawing/2014/main" id="{A9DFEBC2-6833-CA4B-9640-E55A196A6E22}"/>
              </a:ext>
            </a:extLst>
          </p:cNvPr>
          <p:cNvSpPr/>
          <p:nvPr/>
        </p:nvSpPr>
        <p:spPr>
          <a:xfrm>
            <a:off x="8714238"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1" name="object 19">
            <a:extLst>
              <a:ext uri="{FF2B5EF4-FFF2-40B4-BE49-F238E27FC236}">
                <a16:creationId xmlns:a16="http://schemas.microsoft.com/office/drawing/2014/main" id="{954B930C-6F9D-7949-A96A-A2E06C6C0733}"/>
              </a:ext>
            </a:extLst>
          </p:cNvPr>
          <p:cNvSpPr/>
          <p:nvPr/>
        </p:nvSpPr>
        <p:spPr>
          <a:xfrm>
            <a:off x="3200405"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2" name="object 20">
            <a:extLst>
              <a:ext uri="{FF2B5EF4-FFF2-40B4-BE49-F238E27FC236}">
                <a16:creationId xmlns:a16="http://schemas.microsoft.com/office/drawing/2014/main" id="{1D7BF908-DB53-D647-9DF1-4DA8A158E434}"/>
              </a:ext>
            </a:extLst>
          </p:cNvPr>
          <p:cNvSpPr/>
          <p:nvPr/>
        </p:nvSpPr>
        <p:spPr>
          <a:xfrm>
            <a:off x="5039873"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3" name="object 21">
            <a:extLst>
              <a:ext uri="{FF2B5EF4-FFF2-40B4-BE49-F238E27FC236}">
                <a16:creationId xmlns:a16="http://schemas.microsoft.com/office/drawing/2014/main" id="{69263095-9878-694F-B5FB-15130062CDB7}"/>
              </a:ext>
            </a:extLst>
          </p:cNvPr>
          <p:cNvSpPr/>
          <p:nvPr/>
        </p:nvSpPr>
        <p:spPr>
          <a:xfrm>
            <a:off x="1418850" y="395787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4" name="object 22">
            <a:extLst>
              <a:ext uri="{FF2B5EF4-FFF2-40B4-BE49-F238E27FC236}">
                <a16:creationId xmlns:a16="http://schemas.microsoft.com/office/drawing/2014/main" id="{59589A69-6522-994A-97FA-2786734A0E37}"/>
              </a:ext>
            </a:extLst>
          </p:cNvPr>
          <p:cNvSpPr txBox="1"/>
          <p:nvPr/>
        </p:nvSpPr>
        <p:spPr>
          <a:xfrm>
            <a:off x="1909984" y="4145402"/>
            <a:ext cx="751205" cy="575310"/>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FF"/>
                </a:solidFill>
                <a:latin typeface="Arial"/>
                <a:cs typeface="Arial"/>
              </a:rPr>
              <a:t>Mob</a:t>
            </a:r>
            <a:r>
              <a:rPr sz="1800" b="1" spc="5" dirty="0">
                <a:solidFill>
                  <a:srgbClr val="FFFFFF"/>
                </a:solidFill>
                <a:latin typeface="Arial"/>
                <a:cs typeface="Arial"/>
              </a:rPr>
              <a:t>i</a:t>
            </a:r>
            <a:r>
              <a:rPr sz="1800" b="1" dirty="0">
                <a:solidFill>
                  <a:srgbClr val="FFFFFF"/>
                </a:solidFill>
                <a:latin typeface="Arial"/>
                <a:cs typeface="Arial"/>
              </a:rPr>
              <a:t>le</a:t>
            </a:r>
            <a:endParaRPr sz="1800">
              <a:latin typeface="Arial"/>
              <a:cs typeface="Arial"/>
            </a:endParaRPr>
          </a:p>
          <a:p>
            <a:pPr marL="1270" algn="ctr">
              <a:lnSpc>
                <a:spcPct val="100000"/>
              </a:lnSpc>
              <a:spcBef>
                <a:spcPts val="5"/>
              </a:spcBef>
            </a:pPr>
            <a:r>
              <a:rPr sz="1800" b="1" spc="-15" dirty="0">
                <a:solidFill>
                  <a:srgbClr val="FFFFFF"/>
                </a:solidFill>
                <a:latin typeface="Arial"/>
                <a:cs typeface="Arial"/>
              </a:rPr>
              <a:t>Apps</a:t>
            </a:r>
            <a:endParaRPr sz="1800">
              <a:latin typeface="Arial"/>
              <a:cs typeface="Arial"/>
            </a:endParaRPr>
          </a:p>
        </p:txBody>
      </p:sp>
      <p:sp>
        <p:nvSpPr>
          <p:cNvPr id="25" name="object 23">
            <a:extLst>
              <a:ext uri="{FF2B5EF4-FFF2-40B4-BE49-F238E27FC236}">
                <a16:creationId xmlns:a16="http://schemas.microsoft.com/office/drawing/2014/main" id="{36E719AF-DE16-7B47-9EE2-E3A190F92A54}"/>
              </a:ext>
            </a:extLst>
          </p:cNvPr>
          <p:cNvSpPr/>
          <p:nvPr/>
        </p:nvSpPr>
        <p:spPr>
          <a:xfrm>
            <a:off x="3200405"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6" name="object 24">
            <a:extLst>
              <a:ext uri="{FF2B5EF4-FFF2-40B4-BE49-F238E27FC236}">
                <a16:creationId xmlns:a16="http://schemas.microsoft.com/office/drawing/2014/main" id="{0524761E-E11E-8D4B-9020-4569B16B9FFB}"/>
              </a:ext>
            </a:extLst>
          </p:cNvPr>
          <p:cNvSpPr txBox="1"/>
          <p:nvPr/>
        </p:nvSpPr>
        <p:spPr>
          <a:xfrm>
            <a:off x="3302260" y="4145402"/>
            <a:ext cx="1650364" cy="57531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FFFFFF"/>
                </a:solidFill>
                <a:latin typeface="Arial"/>
                <a:cs typeface="Arial"/>
              </a:rPr>
              <a:t>Customer</a:t>
            </a:r>
            <a:r>
              <a:rPr sz="1800" b="1" spc="-50" dirty="0">
                <a:solidFill>
                  <a:srgbClr val="FFFFFF"/>
                </a:solidFill>
                <a:latin typeface="Arial"/>
                <a:cs typeface="Arial"/>
              </a:rPr>
              <a:t> </a:t>
            </a:r>
            <a:r>
              <a:rPr sz="1800" b="1" spc="-5" dirty="0">
                <a:solidFill>
                  <a:srgbClr val="FFFFFF"/>
                </a:solidFill>
                <a:latin typeface="Arial"/>
                <a:cs typeface="Arial"/>
              </a:rPr>
              <a:t>Data</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Management</a:t>
            </a:r>
            <a:endParaRPr sz="1800">
              <a:latin typeface="Arial"/>
              <a:cs typeface="Arial"/>
            </a:endParaRPr>
          </a:p>
        </p:txBody>
      </p:sp>
      <p:sp>
        <p:nvSpPr>
          <p:cNvPr id="27" name="object 25">
            <a:extLst>
              <a:ext uri="{FF2B5EF4-FFF2-40B4-BE49-F238E27FC236}">
                <a16:creationId xmlns:a16="http://schemas.microsoft.com/office/drawing/2014/main" id="{FFB32950-9CD8-0E4E-AC87-26541B6B4578}"/>
              </a:ext>
            </a:extLst>
          </p:cNvPr>
          <p:cNvSpPr/>
          <p:nvPr/>
        </p:nvSpPr>
        <p:spPr>
          <a:xfrm>
            <a:off x="5036826" y="395787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8" name="object 26">
            <a:extLst>
              <a:ext uri="{FF2B5EF4-FFF2-40B4-BE49-F238E27FC236}">
                <a16:creationId xmlns:a16="http://schemas.microsoft.com/office/drawing/2014/main" id="{9186D78A-28C1-344C-909B-8503FDC0D20F}"/>
              </a:ext>
            </a:extLst>
          </p:cNvPr>
          <p:cNvSpPr txBox="1"/>
          <p:nvPr/>
        </p:nvSpPr>
        <p:spPr>
          <a:xfrm>
            <a:off x="5311908" y="4145402"/>
            <a:ext cx="129222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Single</a:t>
            </a:r>
            <a:r>
              <a:rPr sz="1800" b="1" spc="-90" dirty="0">
                <a:solidFill>
                  <a:srgbClr val="FFFFFF"/>
                </a:solidFill>
                <a:latin typeface="Arial"/>
                <a:cs typeface="Arial"/>
              </a:rPr>
              <a:t> </a:t>
            </a:r>
            <a:r>
              <a:rPr sz="1800" b="1" spc="-10" dirty="0">
                <a:solidFill>
                  <a:srgbClr val="FFFFFF"/>
                </a:solidFill>
                <a:latin typeface="Arial"/>
                <a:cs typeface="Arial"/>
              </a:rPr>
              <a:t>View</a:t>
            </a:r>
            <a:endParaRPr sz="1800">
              <a:latin typeface="Arial"/>
              <a:cs typeface="Arial"/>
            </a:endParaRPr>
          </a:p>
        </p:txBody>
      </p:sp>
      <p:sp>
        <p:nvSpPr>
          <p:cNvPr id="29" name="object 27">
            <a:extLst>
              <a:ext uri="{FF2B5EF4-FFF2-40B4-BE49-F238E27FC236}">
                <a16:creationId xmlns:a16="http://schemas.microsoft.com/office/drawing/2014/main" id="{890C19F4-6701-7E4D-88F5-D0554E154DE5}"/>
              </a:ext>
            </a:extLst>
          </p:cNvPr>
          <p:cNvSpPr/>
          <p:nvPr/>
        </p:nvSpPr>
        <p:spPr>
          <a:xfrm>
            <a:off x="6874770"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0" name="object 28">
            <a:extLst>
              <a:ext uri="{FF2B5EF4-FFF2-40B4-BE49-F238E27FC236}">
                <a16:creationId xmlns:a16="http://schemas.microsoft.com/office/drawing/2014/main" id="{F1342F97-3924-CC44-84C7-4CDDCEAA5A50}"/>
              </a:ext>
            </a:extLst>
          </p:cNvPr>
          <p:cNvSpPr txBox="1"/>
          <p:nvPr/>
        </p:nvSpPr>
        <p:spPr>
          <a:xfrm>
            <a:off x="7051934" y="4145402"/>
            <a:ext cx="1499870" cy="575310"/>
          </a:xfrm>
          <a:prstGeom prst="rect">
            <a:avLst/>
          </a:prstGeom>
        </p:spPr>
        <p:txBody>
          <a:bodyPr vert="horz" wrap="square" lIns="0" tIns="12700" rIns="0" bIns="0" rtlCol="0">
            <a:spAutoFit/>
          </a:bodyPr>
          <a:lstStyle/>
          <a:p>
            <a:pPr marL="3175" algn="ctr">
              <a:lnSpc>
                <a:spcPct val="100000"/>
              </a:lnSpc>
              <a:spcBef>
                <a:spcPts val="100"/>
              </a:spcBef>
            </a:pPr>
            <a:r>
              <a:rPr sz="1800" b="1" spc="-5" dirty="0">
                <a:solidFill>
                  <a:srgbClr val="FFFFFF"/>
                </a:solidFill>
                <a:latin typeface="Arial"/>
                <a:cs typeface="Arial"/>
              </a:rPr>
              <a:t>Social</a:t>
            </a:r>
            <a:r>
              <a:rPr sz="1800" b="1" spc="-25" dirty="0">
                <a:solidFill>
                  <a:srgbClr val="FFFFFF"/>
                </a:solidFill>
                <a:latin typeface="Arial"/>
                <a:cs typeface="Arial"/>
              </a:rPr>
              <a:t> </a:t>
            </a:r>
            <a:r>
              <a:rPr sz="1800" b="1" dirty="0">
                <a:solidFill>
                  <a:srgbClr val="FFFFFF"/>
                </a:solidFill>
                <a:latin typeface="Arial"/>
                <a:cs typeface="Arial"/>
              </a:rPr>
              <a:t>&amp;</a:t>
            </a:r>
            <a:endParaRPr sz="1800">
              <a:latin typeface="Arial"/>
              <a:cs typeface="Arial"/>
            </a:endParaRPr>
          </a:p>
          <a:p>
            <a:pPr algn="ctr">
              <a:lnSpc>
                <a:spcPct val="100000"/>
              </a:lnSpc>
              <a:spcBef>
                <a:spcPts val="5"/>
              </a:spcBef>
            </a:pPr>
            <a:r>
              <a:rPr sz="1800" b="1" spc="-5" dirty="0">
                <a:solidFill>
                  <a:srgbClr val="FFFFFF"/>
                </a:solidFill>
                <a:latin typeface="Arial"/>
                <a:cs typeface="Arial"/>
              </a:rPr>
              <a:t>Collaboration</a:t>
            </a:r>
            <a:endParaRPr sz="1800">
              <a:latin typeface="Arial"/>
              <a:cs typeface="Arial"/>
            </a:endParaRPr>
          </a:p>
        </p:txBody>
      </p:sp>
      <p:sp>
        <p:nvSpPr>
          <p:cNvPr id="31" name="object 29">
            <a:extLst>
              <a:ext uri="{FF2B5EF4-FFF2-40B4-BE49-F238E27FC236}">
                <a16:creationId xmlns:a16="http://schemas.microsoft.com/office/drawing/2014/main" id="{8B6FE4A6-82A5-6543-AF7D-87607F0B0B3B}"/>
              </a:ext>
            </a:extLst>
          </p:cNvPr>
          <p:cNvSpPr/>
          <p:nvPr/>
        </p:nvSpPr>
        <p:spPr>
          <a:xfrm>
            <a:off x="8711190" y="395787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2" name="object 30">
            <a:extLst>
              <a:ext uri="{FF2B5EF4-FFF2-40B4-BE49-F238E27FC236}">
                <a16:creationId xmlns:a16="http://schemas.microsoft.com/office/drawing/2014/main" id="{D3341EF7-C2D2-EA42-A7B3-DA74EA9FBFFD}"/>
              </a:ext>
            </a:extLst>
          </p:cNvPr>
          <p:cNvSpPr txBox="1"/>
          <p:nvPr/>
        </p:nvSpPr>
        <p:spPr>
          <a:xfrm>
            <a:off x="8924295" y="4145402"/>
            <a:ext cx="1421130" cy="575310"/>
          </a:xfrm>
          <a:prstGeom prst="rect">
            <a:avLst/>
          </a:prstGeom>
        </p:spPr>
        <p:txBody>
          <a:bodyPr vert="horz" wrap="square" lIns="0" tIns="12700" rIns="0" bIns="0" rtlCol="0">
            <a:spAutoFit/>
          </a:bodyPr>
          <a:lstStyle/>
          <a:p>
            <a:pPr marL="2540" algn="ctr">
              <a:lnSpc>
                <a:spcPct val="100000"/>
              </a:lnSpc>
              <a:spcBef>
                <a:spcPts val="100"/>
              </a:spcBef>
            </a:pPr>
            <a:r>
              <a:rPr sz="1800" b="1" spc="-5" dirty="0">
                <a:solidFill>
                  <a:srgbClr val="FFFFFF"/>
                </a:solidFill>
                <a:latin typeface="Arial"/>
                <a:cs typeface="Arial"/>
              </a:rPr>
              <a:t>Content</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a:t>
            </a:r>
            <a:r>
              <a:rPr sz="1800" b="1" spc="-15" dirty="0">
                <a:solidFill>
                  <a:srgbClr val="FFFFFF"/>
                </a:solidFill>
                <a:latin typeface="Arial"/>
                <a:cs typeface="Arial"/>
              </a:rPr>
              <a:t>e</a:t>
            </a:r>
            <a:r>
              <a:rPr sz="1800" b="1" spc="-5" dirty="0">
                <a:solidFill>
                  <a:srgbClr val="FFFFFF"/>
                </a:solidFill>
                <a:latin typeface="Arial"/>
                <a:cs typeface="Arial"/>
              </a:rPr>
              <a:t>m</a:t>
            </a:r>
            <a:r>
              <a:rPr sz="1800" b="1" spc="-15" dirty="0">
                <a:solidFill>
                  <a:srgbClr val="FFFFFF"/>
                </a:solidFill>
                <a:latin typeface="Arial"/>
                <a:cs typeface="Arial"/>
              </a:rPr>
              <a:t>e</a:t>
            </a:r>
            <a:r>
              <a:rPr sz="1800" b="1" dirty="0">
                <a:solidFill>
                  <a:srgbClr val="FFFFFF"/>
                </a:solidFill>
                <a:latin typeface="Arial"/>
                <a:cs typeface="Arial"/>
              </a:rPr>
              <a:t>nt</a:t>
            </a:r>
            <a:endParaRPr sz="1800">
              <a:latin typeface="Arial"/>
              <a:cs typeface="Arial"/>
            </a:endParaRPr>
          </a:p>
        </p:txBody>
      </p:sp>
      <p:sp>
        <p:nvSpPr>
          <p:cNvPr id="33" name="object 31">
            <a:extLst>
              <a:ext uri="{FF2B5EF4-FFF2-40B4-BE49-F238E27FC236}">
                <a16:creationId xmlns:a16="http://schemas.microsoft.com/office/drawing/2014/main" id="{6D11EE16-127E-D140-ABB4-D701D9E539A2}"/>
              </a:ext>
            </a:extLst>
          </p:cNvPr>
          <p:cNvSpPr/>
          <p:nvPr/>
        </p:nvSpPr>
        <p:spPr>
          <a:xfrm>
            <a:off x="6874770"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4" name="object 32">
            <a:extLst>
              <a:ext uri="{FF2B5EF4-FFF2-40B4-BE49-F238E27FC236}">
                <a16:creationId xmlns:a16="http://schemas.microsoft.com/office/drawing/2014/main" id="{6DA7F38D-EB2F-5642-AD2C-2A2256E40FA6}"/>
              </a:ext>
            </a:extLst>
          </p:cNvPr>
          <p:cNvSpPr/>
          <p:nvPr/>
        </p:nvSpPr>
        <p:spPr>
          <a:xfrm>
            <a:off x="8714238"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5" name="object 33">
            <a:extLst>
              <a:ext uri="{FF2B5EF4-FFF2-40B4-BE49-F238E27FC236}">
                <a16:creationId xmlns:a16="http://schemas.microsoft.com/office/drawing/2014/main" id="{9C4A5D71-25A2-654F-A1DE-A65C0E729028}"/>
              </a:ext>
            </a:extLst>
          </p:cNvPr>
          <p:cNvSpPr/>
          <p:nvPr/>
        </p:nvSpPr>
        <p:spPr>
          <a:xfrm>
            <a:off x="5870477" y="2696002"/>
            <a:ext cx="691896" cy="211836"/>
          </a:xfrm>
          <a:prstGeom prst="rect">
            <a:avLst/>
          </a:prstGeom>
          <a:blipFill>
            <a:blip r:embed="rId3" cstate="print"/>
            <a:stretch>
              <a:fillRect/>
            </a:stretch>
          </a:blipFill>
        </p:spPr>
        <p:txBody>
          <a:bodyPr wrap="square" lIns="0" tIns="0" rIns="0" bIns="0" rtlCol="0"/>
          <a:lstStyle/>
          <a:p>
            <a:endParaRPr/>
          </a:p>
        </p:txBody>
      </p:sp>
      <p:sp>
        <p:nvSpPr>
          <p:cNvPr id="36" name="object 34">
            <a:extLst>
              <a:ext uri="{FF2B5EF4-FFF2-40B4-BE49-F238E27FC236}">
                <a16:creationId xmlns:a16="http://schemas.microsoft.com/office/drawing/2014/main" id="{4804C411-0084-8941-A9E7-A93952A77557}"/>
              </a:ext>
            </a:extLst>
          </p:cNvPr>
          <p:cNvSpPr/>
          <p:nvPr/>
        </p:nvSpPr>
        <p:spPr>
          <a:xfrm>
            <a:off x="9611766" y="2590592"/>
            <a:ext cx="452627" cy="452627"/>
          </a:xfrm>
          <a:prstGeom prst="rect">
            <a:avLst/>
          </a:prstGeom>
          <a:blipFill>
            <a:blip r:embed="rId4" cstate="print"/>
            <a:stretch>
              <a:fillRect/>
            </a:stretch>
          </a:blipFill>
        </p:spPr>
        <p:txBody>
          <a:bodyPr wrap="square" lIns="0" tIns="0" rIns="0" bIns="0" rtlCol="0"/>
          <a:lstStyle/>
          <a:p>
            <a:endParaRPr/>
          </a:p>
        </p:txBody>
      </p:sp>
      <p:sp>
        <p:nvSpPr>
          <p:cNvPr id="37" name="object 35">
            <a:extLst>
              <a:ext uri="{FF2B5EF4-FFF2-40B4-BE49-F238E27FC236}">
                <a16:creationId xmlns:a16="http://schemas.microsoft.com/office/drawing/2014/main" id="{097DBC8D-8A3C-EC44-BFE5-62BFE83F043C}"/>
              </a:ext>
            </a:extLst>
          </p:cNvPr>
          <p:cNvSpPr/>
          <p:nvPr/>
        </p:nvSpPr>
        <p:spPr>
          <a:xfrm>
            <a:off x="9148977" y="3045759"/>
            <a:ext cx="376427" cy="403860"/>
          </a:xfrm>
          <a:prstGeom prst="rect">
            <a:avLst/>
          </a:prstGeom>
          <a:blipFill>
            <a:blip r:embed="rId5"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53BBD401-C62D-9545-90E3-23CAF1BF6DB3}"/>
              </a:ext>
            </a:extLst>
          </p:cNvPr>
          <p:cNvSpPr/>
          <p:nvPr/>
        </p:nvSpPr>
        <p:spPr>
          <a:xfrm>
            <a:off x="6182873" y="5145069"/>
            <a:ext cx="426720" cy="416051"/>
          </a:xfrm>
          <a:prstGeom prst="rect">
            <a:avLst/>
          </a:prstGeom>
          <a:blipFill>
            <a:blip r:embed="rId6"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DC68102D-CC91-D443-B51A-376C31CF82CE}"/>
              </a:ext>
            </a:extLst>
          </p:cNvPr>
          <p:cNvSpPr/>
          <p:nvPr/>
        </p:nvSpPr>
        <p:spPr>
          <a:xfrm>
            <a:off x="5980182" y="5744001"/>
            <a:ext cx="688430" cy="311573"/>
          </a:xfrm>
          <a:prstGeom prst="rect">
            <a:avLst/>
          </a:prstGeom>
          <a:blipFill>
            <a:blip r:embed="rId7"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807E744C-7BAD-BC4F-A860-09342AC11530}"/>
              </a:ext>
            </a:extLst>
          </p:cNvPr>
          <p:cNvSpPr/>
          <p:nvPr/>
        </p:nvSpPr>
        <p:spPr>
          <a:xfrm>
            <a:off x="5202732" y="5203652"/>
            <a:ext cx="709079" cy="167883"/>
          </a:xfrm>
          <a:prstGeom prst="rect">
            <a:avLst/>
          </a:prstGeom>
          <a:blipFill>
            <a:blip r:embed="rId8"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AF4D1BDF-517B-0343-8949-9B5EB70DEE7F}"/>
              </a:ext>
            </a:extLst>
          </p:cNvPr>
          <p:cNvSpPr/>
          <p:nvPr/>
        </p:nvSpPr>
        <p:spPr>
          <a:xfrm>
            <a:off x="5356865" y="5670849"/>
            <a:ext cx="396239" cy="396240"/>
          </a:xfrm>
          <a:prstGeom prst="rect">
            <a:avLst/>
          </a:prstGeom>
          <a:blipFill>
            <a:blip r:embed="rId9" cstate="print"/>
            <a:stretch>
              <a:fillRect/>
            </a:stretch>
          </a:blipFill>
        </p:spPr>
        <p:txBody>
          <a:bodyPr wrap="square" lIns="0" tIns="0" rIns="0" bIns="0" rtlCol="0"/>
          <a:lstStyle/>
          <a:p>
            <a:endParaRPr/>
          </a:p>
        </p:txBody>
      </p:sp>
      <p:sp>
        <p:nvSpPr>
          <p:cNvPr id="42" name="object 40">
            <a:extLst>
              <a:ext uri="{FF2B5EF4-FFF2-40B4-BE49-F238E27FC236}">
                <a16:creationId xmlns:a16="http://schemas.microsoft.com/office/drawing/2014/main" id="{A7F84B6B-0AEC-5E46-BD03-EBD66D8A6700}"/>
              </a:ext>
            </a:extLst>
          </p:cNvPr>
          <p:cNvSpPr/>
          <p:nvPr/>
        </p:nvSpPr>
        <p:spPr>
          <a:xfrm>
            <a:off x="5590038" y="6178342"/>
            <a:ext cx="778763" cy="307847"/>
          </a:xfrm>
          <a:prstGeom prst="rect">
            <a:avLst/>
          </a:prstGeom>
          <a:blipFill>
            <a:blip r:embed="rId10" cstate="print"/>
            <a:stretch>
              <a:fillRect/>
            </a:stretch>
          </a:blipFill>
        </p:spPr>
        <p:txBody>
          <a:bodyPr wrap="square" lIns="0" tIns="0" rIns="0" bIns="0" rtlCol="0"/>
          <a:lstStyle/>
          <a:p>
            <a:endParaRPr/>
          </a:p>
        </p:txBody>
      </p:sp>
      <p:sp>
        <p:nvSpPr>
          <p:cNvPr id="43" name="object 41">
            <a:extLst>
              <a:ext uri="{FF2B5EF4-FFF2-40B4-BE49-F238E27FC236}">
                <a16:creationId xmlns:a16="http://schemas.microsoft.com/office/drawing/2014/main" id="{949DB77A-82F1-334A-B4EE-4F801BC41DCB}"/>
              </a:ext>
            </a:extLst>
          </p:cNvPr>
          <p:cNvSpPr/>
          <p:nvPr/>
        </p:nvSpPr>
        <p:spPr>
          <a:xfrm>
            <a:off x="3653033" y="6112810"/>
            <a:ext cx="941832" cy="190500"/>
          </a:xfrm>
          <a:prstGeom prst="rect">
            <a:avLst/>
          </a:prstGeom>
          <a:blipFill>
            <a:blip r:embed="rId11" cstate="print"/>
            <a:stretch>
              <a:fillRect/>
            </a:stretch>
          </a:blipFill>
        </p:spPr>
        <p:txBody>
          <a:bodyPr wrap="square" lIns="0" tIns="0" rIns="0" bIns="0" rtlCol="0"/>
          <a:lstStyle/>
          <a:p>
            <a:endParaRPr/>
          </a:p>
        </p:txBody>
      </p:sp>
      <p:sp>
        <p:nvSpPr>
          <p:cNvPr id="44" name="object 42">
            <a:extLst>
              <a:ext uri="{FF2B5EF4-FFF2-40B4-BE49-F238E27FC236}">
                <a16:creationId xmlns:a16="http://schemas.microsoft.com/office/drawing/2014/main" id="{36FE2732-928C-B64B-8506-D72F425767D2}"/>
              </a:ext>
            </a:extLst>
          </p:cNvPr>
          <p:cNvSpPr/>
          <p:nvPr/>
        </p:nvSpPr>
        <p:spPr>
          <a:xfrm>
            <a:off x="3486917" y="5230413"/>
            <a:ext cx="1144524" cy="204215"/>
          </a:xfrm>
          <a:prstGeom prst="rect">
            <a:avLst/>
          </a:prstGeom>
          <a:blipFill>
            <a:blip r:embed="rId12"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48A0A05-CF72-F144-8FF7-C1B9BA855CCD}"/>
              </a:ext>
            </a:extLst>
          </p:cNvPr>
          <p:cNvSpPr/>
          <p:nvPr/>
        </p:nvSpPr>
        <p:spPr>
          <a:xfrm>
            <a:off x="1948201" y="5993898"/>
            <a:ext cx="860087" cy="243839"/>
          </a:xfrm>
          <a:prstGeom prst="rect">
            <a:avLst/>
          </a:prstGeom>
          <a:blipFill>
            <a:blip r:embed="rId13"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5C300D42-89E4-D943-80A4-D2A6E30108D3}"/>
              </a:ext>
            </a:extLst>
          </p:cNvPr>
          <p:cNvSpPr/>
          <p:nvPr/>
        </p:nvSpPr>
        <p:spPr>
          <a:xfrm>
            <a:off x="1778513" y="5496115"/>
            <a:ext cx="298704" cy="292607"/>
          </a:xfrm>
          <a:prstGeom prst="rect">
            <a:avLst/>
          </a:prstGeom>
          <a:blipFill>
            <a:blip r:embed="rId14" cstate="print"/>
            <a:stretch>
              <a:fillRect/>
            </a:stretch>
          </a:blipFill>
        </p:spPr>
        <p:txBody>
          <a:bodyPr wrap="square" lIns="0" tIns="0" rIns="0" bIns="0" rtlCol="0"/>
          <a:lstStyle/>
          <a:p>
            <a:endParaRPr/>
          </a:p>
        </p:txBody>
      </p:sp>
      <p:sp>
        <p:nvSpPr>
          <p:cNvPr id="47" name="object 45">
            <a:extLst>
              <a:ext uri="{FF2B5EF4-FFF2-40B4-BE49-F238E27FC236}">
                <a16:creationId xmlns:a16="http://schemas.microsoft.com/office/drawing/2014/main" id="{710ABE59-E3ED-DB40-A1F5-9A2BAC66C4A6}"/>
              </a:ext>
            </a:extLst>
          </p:cNvPr>
          <p:cNvSpPr/>
          <p:nvPr/>
        </p:nvSpPr>
        <p:spPr>
          <a:xfrm>
            <a:off x="2289053" y="5514402"/>
            <a:ext cx="589788" cy="268224"/>
          </a:xfrm>
          <a:prstGeom prst="rect">
            <a:avLst/>
          </a:prstGeom>
          <a:blipFill>
            <a:blip r:embed="rId15" cstate="print"/>
            <a:stretch>
              <a:fillRect/>
            </a:stretch>
          </a:blipFill>
        </p:spPr>
        <p:txBody>
          <a:bodyPr wrap="square" lIns="0" tIns="0" rIns="0" bIns="0" rtlCol="0"/>
          <a:lstStyle/>
          <a:p>
            <a:endParaRPr/>
          </a:p>
        </p:txBody>
      </p:sp>
      <p:sp>
        <p:nvSpPr>
          <p:cNvPr id="48" name="object 46">
            <a:extLst>
              <a:ext uri="{FF2B5EF4-FFF2-40B4-BE49-F238E27FC236}">
                <a16:creationId xmlns:a16="http://schemas.microsoft.com/office/drawing/2014/main" id="{E583CF00-9453-824E-B574-80C5A93CA944}"/>
              </a:ext>
            </a:extLst>
          </p:cNvPr>
          <p:cNvSpPr/>
          <p:nvPr/>
        </p:nvSpPr>
        <p:spPr>
          <a:xfrm>
            <a:off x="9099809" y="5064298"/>
            <a:ext cx="1150620" cy="219456"/>
          </a:xfrm>
          <a:prstGeom prst="rect">
            <a:avLst/>
          </a:prstGeom>
          <a:blipFill>
            <a:blip r:embed="rId16"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722D74B6-83AD-9545-876A-C136C7FD036E}"/>
              </a:ext>
            </a:extLst>
          </p:cNvPr>
          <p:cNvSpPr/>
          <p:nvPr/>
        </p:nvSpPr>
        <p:spPr>
          <a:xfrm>
            <a:off x="8955030" y="5480349"/>
            <a:ext cx="414527" cy="316991"/>
          </a:xfrm>
          <a:prstGeom prst="rect">
            <a:avLst/>
          </a:prstGeom>
          <a:blipFill>
            <a:blip r:embed="rId17" cstate="print"/>
            <a:stretch>
              <a:fillRect/>
            </a:stretch>
          </a:blipFill>
        </p:spPr>
        <p:txBody>
          <a:bodyPr wrap="square" lIns="0" tIns="0" rIns="0" bIns="0" rtlCol="0"/>
          <a:lstStyle/>
          <a:p>
            <a:endParaRPr/>
          </a:p>
        </p:txBody>
      </p:sp>
      <p:sp>
        <p:nvSpPr>
          <p:cNvPr id="50" name="object 48">
            <a:extLst>
              <a:ext uri="{FF2B5EF4-FFF2-40B4-BE49-F238E27FC236}">
                <a16:creationId xmlns:a16="http://schemas.microsoft.com/office/drawing/2014/main" id="{CF689872-CA1A-A744-9F6B-74551634BFDA}"/>
              </a:ext>
            </a:extLst>
          </p:cNvPr>
          <p:cNvSpPr/>
          <p:nvPr/>
        </p:nvSpPr>
        <p:spPr>
          <a:xfrm>
            <a:off x="3410717" y="2907838"/>
            <a:ext cx="574548" cy="339851"/>
          </a:xfrm>
          <a:prstGeom prst="rect">
            <a:avLst/>
          </a:prstGeom>
          <a:blipFill>
            <a:blip r:embed="rId18" cstate="print"/>
            <a:stretch>
              <a:fillRect/>
            </a:stretch>
          </a:blipFill>
        </p:spPr>
        <p:txBody>
          <a:bodyPr wrap="square" lIns="0" tIns="0" rIns="0" bIns="0" rtlCol="0"/>
          <a:lstStyle/>
          <a:p>
            <a:endParaRPr/>
          </a:p>
        </p:txBody>
      </p:sp>
      <p:sp>
        <p:nvSpPr>
          <p:cNvPr id="51" name="object 49">
            <a:extLst>
              <a:ext uri="{FF2B5EF4-FFF2-40B4-BE49-F238E27FC236}">
                <a16:creationId xmlns:a16="http://schemas.microsoft.com/office/drawing/2014/main" id="{F2A81D34-AF26-9B4F-B6B3-D72490FBEF2D}"/>
              </a:ext>
            </a:extLst>
          </p:cNvPr>
          <p:cNvSpPr/>
          <p:nvPr/>
        </p:nvSpPr>
        <p:spPr>
          <a:xfrm>
            <a:off x="3653033" y="2473497"/>
            <a:ext cx="829056" cy="213360"/>
          </a:xfrm>
          <a:prstGeom prst="rect">
            <a:avLst/>
          </a:prstGeom>
          <a:blipFill>
            <a:blip r:embed="rId19" cstate="print"/>
            <a:stretch>
              <a:fillRect/>
            </a:stretch>
          </a:blipFill>
        </p:spPr>
        <p:txBody>
          <a:bodyPr wrap="square" lIns="0" tIns="0" rIns="0" bIns="0" rtlCol="0"/>
          <a:lstStyle/>
          <a:p>
            <a:endParaRPr/>
          </a:p>
        </p:txBody>
      </p:sp>
      <p:sp>
        <p:nvSpPr>
          <p:cNvPr id="52" name="object 50">
            <a:extLst>
              <a:ext uri="{FF2B5EF4-FFF2-40B4-BE49-F238E27FC236}">
                <a16:creationId xmlns:a16="http://schemas.microsoft.com/office/drawing/2014/main" id="{8B29E277-EF7B-7342-9E3C-306ACD92985F}"/>
              </a:ext>
            </a:extLst>
          </p:cNvPr>
          <p:cNvSpPr/>
          <p:nvPr/>
        </p:nvSpPr>
        <p:spPr>
          <a:xfrm>
            <a:off x="1941581" y="2485690"/>
            <a:ext cx="746760" cy="187451"/>
          </a:xfrm>
          <a:prstGeom prst="rect">
            <a:avLst/>
          </a:prstGeom>
          <a:blipFill>
            <a:blip r:embed="rId20" cstate="print"/>
            <a:stretch>
              <a:fillRect/>
            </a:stretch>
          </a:blipFill>
        </p:spPr>
        <p:txBody>
          <a:bodyPr wrap="square" lIns="0" tIns="0" rIns="0" bIns="0" rtlCol="0"/>
          <a:lstStyle/>
          <a:p>
            <a:endParaRPr/>
          </a:p>
        </p:txBody>
      </p:sp>
      <p:sp>
        <p:nvSpPr>
          <p:cNvPr id="53" name="object 51">
            <a:extLst>
              <a:ext uri="{FF2B5EF4-FFF2-40B4-BE49-F238E27FC236}">
                <a16:creationId xmlns:a16="http://schemas.microsoft.com/office/drawing/2014/main" id="{CDA5046C-E6B9-3B47-B8C2-A1890A7470FA}"/>
              </a:ext>
            </a:extLst>
          </p:cNvPr>
          <p:cNvSpPr/>
          <p:nvPr/>
        </p:nvSpPr>
        <p:spPr>
          <a:xfrm>
            <a:off x="1888241" y="3508293"/>
            <a:ext cx="803148" cy="140208"/>
          </a:xfrm>
          <a:prstGeom prst="rect">
            <a:avLst/>
          </a:prstGeom>
          <a:blipFill>
            <a:blip r:embed="rId21" cstate="print"/>
            <a:stretch>
              <a:fillRect/>
            </a:stretch>
          </a:blipFill>
        </p:spPr>
        <p:txBody>
          <a:bodyPr wrap="square" lIns="0" tIns="0" rIns="0" bIns="0" rtlCol="0"/>
          <a:lstStyle/>
          <a:p>
            <a:endParaRPr/>
          </a:p>
        </p:txBody>
      </p:sp>
      <p:sp>
        <p:nvSpPr>
          <p:cNvPr id="54" name="object 52">
            <a:extLst>
              <a:ext uri="{FF2B5EF4-FFF2-40B4-BE49-F238E27FC236}">
                <a16:creationId xmlns:a16="http://schemas.microsoft.com/office/drawing/2014/main" id="{D6C6BFB4-4DFF-8544-85E0-F7598A83CE02}"/>
              </a:ext>
            </a:extLst>
          </p:cNvPr>
          <p:cNvSpPr/>
          <p:nvPr/>
        </p:nvSpPr>
        <p:spPr>
          <a:xfrm>
            <a:off x="1620018" y="2932222"/>
            <a:ext cx="568451" cy="306324"/>
          </a:xfrm>
          <a:prstGeom prst="rect">
            <a:avLst/>
          </a:prstGeom>
          <a:blipFill>
            <a:blip r:embed="rId22"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D48AE960-538E-3443-BB15-C4B720085481}"/>
              </a:ext>
            </a:extLst>
          </p:cNvPr>
          <p:cNvSpPr/>
          <p:nvPr/>
        </p:nvSpPr>
        <p:spPr>
          <a:xfrm>
            <a:off x="9802373" y="6009178"/>
            <a:ext cx="606551" cy="249936"/>
          </a:xfrm>
          <a:prstGeom prst="rect">
            <a:avLst/>
          </a:prstGeom>
          <a:blipFill>
            <a:blip r:embed="rId23" cstate="print"/>
            <a:stretch>
              <a:fillRect/>
            </a:stretch>
          </a:blipFill>
        </p:spPr>
        <p:txBody>
          <a:bodyPr wrap="square" lIns="0" tIns="0" rIns="0" bIns="0" rtlCol="0"/>
          <a:lstStyle/>
          <a:p>
            <a:endParaRPr/>
          </a:p>
        </p:txBody>
      </p:sp>
      <p:sp>
        <p:nvSpPr>
          <p:cNvPr id="56" name="object 54">
            <a:extLst>
              <a:ext uri="{FF2B5EF4-FFF2-40B4-BE49-F238E27FC236}">
                <a16:creationId xmlns:a16="http://schemas.microsoft.com/office/drawing/2014/main" id="{440DAE29-A7D9-1445-9808-A5AAE0B3E013}"/>
              </a:ext>
            </a:extLst>
          </p:cNvPr>
          <p:cNvSpPr/>
          <p:nvPr/>
        </p:nvSpPr>
        <p:spPr>
          <a:xfrm>
            <a:off x="8827014" y="5951266"/>
            <a:ext cx="900683" cy="284988"/>
          </a:xfrm>
          <a:prstGeom prst="rect">
            <a:avLst/>
          </a:prstGeom>
          <a:blipFill>
            <a:blip r:embed="rId24" cstate="print"/>
            <a:stretch>
              <a:fillRect/>
            </a:stretch>
          </a:blipFill>
        </p:spPr>
        <p:txBody>
          <a:bodyPr wrap="square" lIns="0" tIns="0" rIns="0" bIns="0" rtlCol="0"/>
          <a:lstStyle/>
          <a:p>
            <a:endParaRPr/>
          </a:p>
        </p:txBody>
      </p:sp>
      <p:sp>
        <p:nvSpPr>
          <p:cNvPr id="57" name="object 55">
            <a:extLst>
              <a:ext uri="{FF2B5EF4-FFF2-40B4-BE49-F238E27FC236}">
                <a16:creationId xmlns:a16="http://schemas.microsoft.com/office/drawing/2014/main" id="{BF7A70AD-E191-894E-8906-A14FAE863E7F}"/>
              </a:ext>
            </a:extLst>
          </p:cNvPr>
          <p:cNvSpPr/>
          <p:nvPr/>
        </p:nvSpPr>
        <p:spPr>
          <a:xfrm>
            <a:off x="9570726" y="5503210"/>
            <a:ext cx="804672" cy="240792"/>
          </a:xfrm>
          <a:prstGeom prst="rect">
            <a:avLst/>
          </a:prstGeom>
          <a:blipFill>
            <a:blip r:embed="rId25" cstate="print"/>
            <a:stretch>
              <a:fillRect/>
            </a:stretch>
          </a:blipFill>
        </p:spPr>
        <p:txBody>
          <a:bodyPr wrap="square" lIns="0" tIns="0" rIns="0" bIns="0" rtlCol="0"/>
          <a:lstStyle/>
          <a:p>
            <a:endParaRPr/>
          </a:p>
        </p:txBody>
      </p:sp>
      <p:sp>
        <p:nvSpPr>
          <p:cNvPr id="58" name="object 56">
            <a:extLst>
              <a:ext uri="{FF2B5EF4-FFF2-40B4-BE49-F238E27FC236}">
                <a16:creationId xmlns:a16="http://schemas.microsoft.com/office/drawing/2014/main" id="{E4711893-9372-DD43-9CF6-3A4E8BAE6D38}"/>
              </a:ext>
            </a:extLst>
          </p:cNvPr>
          <p:cNvSpPr/>
          <p:nvPr/>
        </p:nvSpPr>
        <p:spPr>
          <a:xfrm>
            <a:off x="7004309" y="5055154"/>
            <a:ext cx="603503" cy="437388"/>
          </a:xfrm>
          <a:prstGeom prst="rect">
            <a:avLst/>
          </a:prstGeom>
          <a:blipFill>
            <a:blip r:embed="rId26" cstate="print"/>
            <a:stretch>
              <a:fillRect/>
            </a:stretch>
          </a:blipFill>
        </p:spPr>
        <p:txBody>
          <a:bodyPr wrap="square" lIns="0" tIns="0" rIns="0" bIns="0" rtlCol="0"/>
          <a:lstStyle/>
          <a:p>
            <a:endParaRPr/>
          </a:p>
        </p:txBody>
      </p:sp>
      <p:sp>
        <p:nvSpPr>
          <p:cNvPr id="59" name="object 57">
            <a:extLst>
              <a:ext uri="{FF2B5EF4-FFF2-40B4-BE49-F238E27FC236}">
                <a16:creationId xmlns:a16="http://schemas.microsoft.com/office/drawing/2014/main" id="{D108A97F-F586-2540-9B1B-DBEA7B912A08}"/>
              </a:ext>
            </a:extLst>
          </p:cNvPr>
          <p:cNvSpPr/>
          <p:nvPr/>
        </p:nvSpPr>
        <p:spPr>
          <a:xfrm>
            <a:off x="7310633" y="5704155"/>
            <a:ext cx="875839" cy="246380"/>
          </a:xfrm>
          <a:prstGeom prst="rect">
            <a:avLst/>
          </a:prstGeom>
          <a:blipFill>
            <a:blip r:embed="rId27" cstate="print"/>
            <a:stretch>
              <a:fillRect/>
            </a:stretch>
          </a:blipFill>
        </p:spPr>
        <p:txBody>
          <a:bodyPr wrap="square" lIns="0" tIns="0" rIns="0" bIns="0" rtlCol="0"/>
          <a:lstStyle/>
          <a:p>
            <a:endParaRPr/>
          </a:p>
        </p:txBody>
      </p:sp>
      <p:sp>
        <p:nvSpPr>
          <p:cNvPr id="60" name="object 58">
            <a:extLst>
              <a:ext uri="{FF2B5EF4-FFF2-40B4-BE49-F238E27FC236}">
                <a16:creationId xmlns:a16="http://schemas.microsoft.com/office/drawing/2014/main" id="{12E1B39B-A108-FD4E-B13C-94AF61F02ED2}"/>
              </a:ext>
            </a:extLst>
          </p:cNvPr>
          <p:cNvSpPr/>
          <p:nvPr/>
        </p:nvSpPr>
        <p:spPr>
          <a:xfrm>
            <a:off x="7752594" y="5125257"/>
            <a:ext cx="794003" cy="316121"/>
          </a:xfrm>
          <a:prstGeom prst="rect">
            <a:avLst/>
          </a:prstGeom>
          <a:blipFill>
            <a:blip r:embed="rId28" cstate="print"/>
            <a:stretch>
              <a:fillRect/>
            </a:stretch>
          </a:blipFill>
        </p:spPr>
        <p:txBody>
          <a:bodyPr wrap="square" lIns="0" tIns="0" rIns="0" bIns="0" rtlCol="0"/>
          <a:lstStyle/>
          <a:p>
            <a:endParaRPr/>
          </a:p>
        </p:txBody>
      </p:sp>
      <p:sp>
        <p:nvSpPr>
          <p:cNvPr id="61" name="object 59">
            <a:extLst>
              <a:ext uri="{FF2B5EF4-FFF2-40B4-BE49-F238E27FC236}">
                <a16:creationId xmlns:a16="http://schemas.microsoft.com/office/drawing/2014/main" id="{F3B85BF6-C781-0647-A9B5-91C3F8795E10}"/>
              </a:ext>
            </a:extLst>
          </p:cNvPr>
          <p:cNvSpPr/>
          <p:nvPr/>
        </p:nvSpPr>
        <p:spPr>
          <a:xfrm>
            <a:off x="1860809" y="5100874"/>
            <a:ext cx="932020" cy="306324"/>
          </a:xfrm>
          <a:prstGeom prst="rect">
            <a:avLst/>
          </a:prstGeom>
          <a:blipFill>
            <a:blip r:embed="rId29" cstate="print"/>
            <a:stretch>
              <a:fillRect/>
            </a:stretch>
          </a:blipFill>
        </p:spPr>
        <p:txBody>
          <a:bodyPr wrap="square" lIns="0" tIns="0" rIns="0" bIns="0" rtlCol="0"/>
          <a:lstStyle/>
          <a:p>
            <a:endParaRPr/>
          </a:p>
        </p:txBody>
      </p:sp>
      <p:sp>
        <p:nvSpPr>
          <p:cNvPr id="62" name="object 60">
            <a:extLst>
              <a:ext uri="{FF2B5EF4-FFF2-40B4-BE49-F238E27FC236}">
                <a16:creationId xmlns:a16="http://schemas.microsoft.com/office/drawing/2014/main" id="{AAA165D1-8330-C147-B624-CEC7431F96F1}"/>
              </a:ext>
            </a:extLst>
          </p:cNvPr>
          <p:cNvSpPr/>
          <p:nvPr/>
        </p:nvSpPr>
        <p:spPr>
          <a:xfrm>
            <a:off x="2378969" y="2881929"/>
            <a:ext cx="621637" cy="419100"/>
          </a:xfrm>
          <a:prstGeom prst="rect">
            <a:avLst/>
          </a:prstGeom>
          <a:blipFill>
            <a:blip r:embed="rId30" cstate="print"/>
            <a:stretch>
              <a:fillRect/>
            </a:stretch>
          </a:blipFill>
        </p:spPr>
        <p:txBody>
          <a:bodyPr wrap="square" lIns="0" tIns="0" rIns="0" bIns="0" rtlCol="0"/>
          <a:lstStyle/>
          <a:p>
            <a:endParaRPr/>
          </a:p>
        </p:txBody>
      </p:sp>
      <p:sp>
        <p:nvSpPr>
          <p:cNvPr id="63" name="object 61">
            <a:extLst>
              <a:ext uri="{FF2B5EF4-FFF2-40B4-BE49-F238E27FC236}">
                <a16:creationId xmlns:a16="http://schemas.microsoft.com/office/drawing/2014/main" id="{D8DE67EF-48A4-864F-A424-718F7F50DA19}"/>
              </a:ext>
            </a:extLst>
          </p:cNvPr>
          <p:cNvSpPr/>
          <p:nvPr/>
        </p:nvSpPr>
        <p:spPr>
          <a:xfrm>
            <a:off x="5415953" y="3108133"/>
            <a:ext cx="540512" cy="236437"/>
          </a:xfrm>
          <a:prstGeom prst="rect">
            <a:avLst/>
          </a:prstGeom>
          <a:blipFill>
            <a:blip r:embed="rId31" cstate="print"/>
            <a:stretch>
              <a:fillRect/>
            </a:stretch>
          </a:blipFill>
        </p:spPr>
        <p:txBody>
          <a:bodyPr wrap="square" lIns="0" tIns="0" rIns="0" bIns="0" rtlCol="0"/>
          <a:lstStyle/>
          <a:p>
            <a:endParaRPr/>
          </a:p>
        </p:txBody>
      </p:sp>
      <p:sp>
        <p:nvSpPr>
          <p:cNvPr id="65" name="object 63">
            <a:extLst>
              <a:ext uri="{FF2B5EF4-FFF2-40B4-BE49-F238E27FC236}">
                <a16:creationId xmlns:a16="http://schemas.microsoft.com/office/drawing/2014/main" id="{D39D491B-2429-2040-8BB2-BA53C3452839}"/>
              </a:ext>
            </a:extLst>
          </p:cNvPr>
          <p:cNvSpPr/>
          <p:nvPr/>
        </p:nvSpPr>
        <p:spPr>
          <a:xfrm>
            <a:off x="4320545" y="2872785"/>
            <a:ext cx="352044" cy="353567"/>
          </a:xfrm>
          <a:prstGeom prst="rect">
            <a:avLst/>
          </a:prstGeom>
          <a:blipFill>
            <a:blip r:embed="rId32" cstate="print"/>
            <a:stretch>
              <a:fillRect/>
            </a:stretch>
          </a:blipFill>
        </p:spPr>
        <p:txBody>
          <a:bodyPr wrap="square" lIns="0" tIns="0" rIns="0" bIns="0" rtlCol="0"/>
          <a:lstStyle/>
          <a:p>
            <a:endParaRPr/>
          </a:p>
        </p:txBody>
      </p:sp>
      <p:sp>
        <p:nvSpPr>
          <p:cNvPr id="66" name="object 64">
            <a:extLst>
              <a:ext uri="{FF2B5EF4-FFF2-40B4-BE49-F238E27FC236}">
                <a16:creationId xmlns:a16="http://schemas.microsoft.com/office/drawing/2014/main" id="{5BBCBB65-DFFA-0947-963A-6B52934515D9}"/>
              </a:ext>
            </a:extLst>
          </p:cNvPr>
          <p:cNvSpPr/>
          <p:nvPr/>
        </p:nvSpPr>
        <p:spPr>
          <a:xfrm>
            <a:off x="3741426" y="3454954"/>
            <a:ext cx="783336" cy="234696"/>
          </a:xfrm>
          <a:prstGeom prst="rect">
            <a:avLst/>
          </a:prstGeom>
          <a:blipFill>
            <a:blip r:embed="rId33" cstate="print"/>
            <a:stretch>
              <a:fillRect/>
            </a:stretch>
          </a:blipFill>
        </p:spPr>
        <p:txBody>
          <a:bodyPr wrap="square" lIns="0" tIns="0" rIns="0" bIns="0" rtlCol="0"/>
          <a:lstStyle/>
          <a:p>
            <a:endParaRPr/>
          </a:p>
        </p:txBody>
      </p:sp>
      <p:sp>
        <p:nvSpPr>
          <p:cNvPr id="67" name="object 65">
            <a:extLst>
              <a:ext uri="{FF2B5EF4-FFF2-40B4-BE49-F238E27FC236}">
                <a16:creationId xmlns:a16="http://schemas.microsoft.com/office/drawing/2014/main" id="{DB11722E-E284-0046-A383-9740A27D64F5}"/>
              </a:ext>
            </a:extLst>
          </p:cNvPr>
          <p:cNvSpPr/>
          <p:nvPr/>
        </p:nvSpPr>
        <p:spPr>
          <a:xfrm>
            <a:off x="7004309" y="3121152"/>
            <a:ext cx="777240" cy="307848"/>
          </a:xfrm>
          <a:prstGeom prst="rect">
            <a:avLst/>
          </a:prstGeom>
          <a:blipFill>
            <a:blip r:embed="rId10" cstate="print"/>
            <a:stretch>
              <a:fillRect/>
            </a:stretch>
          </a:blipFill>
        </p:spPr>
        <p:txBody>
          <a:bodyPr wrap="square" lIns="0" tIns="0" rIns="0" bIns="0" rtlCol="0"/>
          <a:lstStyle/>
          <a:p>
            <a:endParaRPr/>
          </a:p>
        </p:txBody>
      </p:sp>
      <p:sp>
        <p:nvSpPr>
          <p:cNvPr id="68" name="object 66">
            <a:extLst>
              <a:ext uri="{FF2B5EF4-FFF2-40B4-BE49-F238E27FC236}">
                <a16:creationId xmlns:a16="http://schemas.microsoft.com/office/drawing/2014/main" id="{EE5F460F-624B-4B45-A08C-A88E17D79C65}"/>
              </a:ext>
            </a:extLst>
          </p:cNvPr>
          <p:cNvSpPr/>
          <p:nvPr/>
        </p:nvSpPr>
        <p:spPr>
          <a:xfrm>
            <a:off x="7281678" y="6178342"/>
            <a:ext cx="941831" cy="190500"/>
          </a:xfrm>
          <a:prstGeom prst="rect">
            <a:avLst/>
          </a:prstGeom>
          <a:blipFill>
            <a:blip r:embed="rId11" cstate="print"/>
            <a:stretch>
              <a:fillRect/>
            </a:stretch>
          </a:blipFill>
        </p:spPr>
        <p:txBody>
          <a:bodyPr wrap="square" lIns="0" tIns="0" rIns="0" bIns="0" rtlCol="0"/>
          <a:lstStyle/>
          <a:p>
            <a:endParaRPr/>
          </a:p>
        </p:txBody>
      </p:sp>
      <p:sp>
        <p:nvSpPr>
          <p:cNvPr id="74" name="object 72">
            <a:extLst>
              <a:ext uri="{FF2B5EF4-FFF2-40B4-BE49-F238E27FC236}">
                <a16:creationId xmlns:a16="http://schemas.microsoft.com/office/drawing/2014/main" id="{BBFDE6EF-C0E1-8549-81AE-92CDEBAEC815}"/>
              </a:ext>
            </a:extLst>
          </p:cNvPr>
          <p:cNvSpPr/>
          <p:nvPr/>
        </p:nvSpPr>
        <p:spPr>
          <a:xfrm>
            <a:off x="3305561" y="5715045"/>
            <a:ext cx="711707" cy="153924"/>
          </a:xfrm>
          <a:prstGeom prst="rect">
            <a:avLst/>
          </a:prstGeom>
          <a:blipFill>
            <a:blip r:embed="rId34" cstate="print"/>
            <a:stretch>
              <a:fillRect/>
            </a:stretch>
          </a:blipFill>
        </p:spPr>
        <p:txBody>
          <a:bodyPr wrap="square" lIns="0" tIns="0" rIns="0" bIns="0" rtlCol="0"/>
          <a:lstStyle/>
          <a:p>
            <a:endParaRPr/>
          </a:p>
        </p:txBody>
      </p:sp>
      <p:sp>
        <p:nvSpPr>
          <p:cNvPr id="75" name="object 73">
            <a:extLst>
              <a:ext uri="{FF2B5EF4-FFF2-40B4-BE49-F238E27FC236}">
                <a16:creationId xmlns:a16="http://schemas.microsoft.com/office/drawing/2014/main" id="{67E16C32-16EE-994D-BAFE-B0A8D07BB3CC}"/>
              </a:ext>
            </a:extLst>
          </p:cNvPr>
          <p:cNvSpPr/>
          <p:nvPr/>
        </p:nvSpPr>
        <p:spPr>
          <a:xfrm>
            <a:off x="7603433" y="2677776"/>
            <a:ext cx="847344" cy="220979"/>
          </a:xfrm>
          <a:prstGeom prst="rect">
            <a:avLst/>
          </a:prstGeom>
          <a:blipFill>
            <a:blip r:embed="rId3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27036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Highly Transactional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Building search engines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Slicing of data in unplanned ways that require joins or full scans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Nano-second latency writing</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Not great for?</a:t>
            </a:r>
          </a:p>
        </p:txBody>
      </p:sp>
    </p:spTree>
    <p:extLst>
      <p:ext uri="{BB962C8B-B14F-4D97-AF65-F5344CB8AC3E}">
        <p14:creationId xmlns:p14="http://schemas.microsoft.com/office/powerpoint/2010/main" val="21095052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4362241" y="2798840"/>
            <a:ext cx="3467519" cy="1260319"/>
          </a:xfrm>
        </p:spPr>
        <p:txBody>
          <a:bodyPr>
            <a:normAutofit/>
          </a:bodyPr>
          <a:lstStyle/>
          <a:p>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dive in!</a:t>
            </a:r>
          </a:p>
        </p:txBody>
      </p:sp>
      <p:sp>
        <p:nvSpPr>
          <p:cNvPr id="3" name="object 3">
            <a:extLst>
              <a:ext uri="{FF2B5EF4-FFF2-40B4-BE49-F238E27FC236}">
                <a16:creationId xmlns:a16="http://schemas.microsoft.com/office/drawing/2014/main" id="{58D7E385-9F23-D24E-9F22-7204C56788F3}"/>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771708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Made </a:t>
            </a:r>
            <a:r>
              <a:rPr lang="en-US" dirty="0">
                <a:solidFill>
                  <a:schemeClr val="tx1"/>
                </a:solidFill>
                <a:latin typeface="Arial" panose="020B0604020202020204" pitchFamily="34" charset="0"/>
                <a:cs typeface="Arial" panose="020B0604020202020204" pitchFamily="34" charset="0"/>
              </a:rPr>
              <a:t>up of </a:t>
            </a:r>
            <a:r>
              <a:rPr lang="en-US" spc="-5" dirty="0">
                <a:solidFill>
                  <a:schemeClr val="tx1"/>
                </a:solidFill>
                <a:latin typeface="Arial" panose="020B0604020202020204" pitchFamily="34" charset="0"/>
                <a:cs typeface="Arial" panose="020B0604020202020204" pitchFamily="34" charset="0"/>
              </a:rPr>
              <a:t>Multiple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Collections</a:t>
            </a:r>
            <a:r>
              <a:rPr lang="en-US" spc="-5" dirty="0">
                <a:solidFill>
                  <a:schemeClr val="tx1"/>
                </a:solidFill>
                <a:latin typeface="Arial" panose="020B0604020202020204" pitchFamily="34" charset="0"/>
                <a:cs typeface="Arial" panose="020B0604020202020204" pitchFamily="34" charset="0"/>
              </a:rPr>
              <a:t>.</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Database</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Database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25" name="Text Placeholder 1">
            <a:extLst>
              <a:ext uri="{FF2B5EF4-FFF2-40B4-BE49-F238E27FC236}">
                <a16:creationId xmlns:a16="http://schemas.microsoft.com/office/drawing/2014/main" id="{0AD66F00-A310-B142-A4A7-2929B5137382}"/>
              </a:ext>
            </a:extLst>
          </p:cNvPr>
          <p:cNvSpPr txBox="1">
            <a:spLocks/>
          </p:cNvSpPr>
          <p:nvPr/>
        </p:nvSpPr>
        <p:spPr>
          <a:xfrm>
            <a:off x="3066040" y="3259232"/>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28" name="Text Placeholder 1">
            <a:extLst>
              <a:ext uri="{FF2B5EF4-FFF2-40B4-BE49-F238E27FC236}">
                <a16:creationId xmlns:a16="http://schemas.microsoft.com/office/drawing/2014/main" id="{297C1722-DB9F-A848-9583-E26EDAD80CD7}"/>
              </a:ext>
            </a:extLst>
          </p:cNvPr>
          <p:cNvSpPr txBox="1">
            <a:spLocks/>
          </p:cNvSpPr>
          <p:nvPr/>
        </p:nvSpPr>
        <p:spPr>
          <a:xfrm>
            <a:off x="5570480" y="3259232"/>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Tree>
    <p:extLst>
      <p:ext uri="{BB962C8B-B14F-4D97-AF65-F5344CB8AC3E}">
        <p14:creationId xmlns:p14="http://schemas.microsoft.com/office/powerpoint/2010/main" val="4257996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67030" indent="-342900">
              <a:lnSpc>
                <a:spcPct val="100000"/>
              </a:lnSpc>
              <a:spcBef>
                <a:spcPts val="100"/>
              </a:spcBef>
              <a:buFont typeface="Arial" panose="020B0604020202020204" pitchFamily="34" charset="0"/>
              <a:buChar char="•"/>
              <a:tabLst>
                <a:tab pos="197485" algn="l"/>
              </a:tabLst>
            </a:pPr>
            <a:r>
              <a:rPr lang="en-US" spc="-5" dirty="0">
                <a:solidFill>
                  <a:schemeClr val="tx1"/>
                </a:solidFill>
                <a:latin typeface="Arial" panose="020B0604020202020204" pitchFamily="34" charset="0"/>
                <a:cs typeface="Arial" panose="020B0604020202020204" pitchFamily="34" charset="0"/>
              </a:rPr>
              <a:t>Schema-less and contains </a:t>
            </a:r>
            <a:r>
              <a:rPr lang="en-US" spc="-5" dirty="0">
                <a:solidFill>
                  <a:schemeClr val="accent1">
                    <a:lumMod val="50000"/>
                  </a:schemeClr>
                </a:solidFill>
                <a:latin typeface="Arial" panose="020B0604020202020204" pitchFamily="34" charset="0"/>
                <a:cs typeface="Arial" panose="020B0604020202020204" pitchFamily="34" charset="0"/>
              </a:rPr>
              <a:t>Documents</a:t>
            </a:r>
            <a:r>
              <a:rPr lang="en-US" spc="-5" dirty="0">
                <a:solidFill>
                  <a:schemeClr val="tx1"/>
                </a:solidFill>
                <a:latin typeface="Arial" panose="020B0604020202020204" pitchFamily="34" charset="0"/>
                <a:cs typeface="Arial" panose="020B0604020202020204" pitchFamily="34" charset="0"/>
              </a:rPr>
              <a:t>.</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Indexable</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by </a:t>
            </a:r>
            <a:r>
              <a:rPr lang="en-US" spc="-5" dirty="0">
                <a:solidFill>
                  <a:schemeClr val="tx1"/>
                </a:solidFill>
                <a:latin typeface="Arial" panose="020B0604020202020204" pitchFamily="34" charset="0"/>
                <a:cs typeface="Arial" panose="020B0604020202020204" pitchFamily="34" charset="0"/>
              </a:rPr>
              <a:t>one/more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keys.</a:t>
            </a:r>
          </a:p>
          <a:p>
            <a:pPr marL="367030" indent="-342900">
              <a:lnSpc>
                <a:spcPct val="100000"/>
              </a:lnSpc>
              <a:spcBef>
                <a:spcPts val="100"/>
              </a:spcBef>
              <a:buFont typeface="Arial" panose="020B0604020202020204" pitchFamily="34" charset="0"/>
              <a:buChar char="•"/>
              <a:tabLst>
                <a:tab pos="197485"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Capped Collections</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Fixed </a:t>
            </a:r>
            <a:r>
              <a:rPr lang="en-US" spc="-5" dirty="0">
                <a:solidFill>
                  <a:schemeClr val="tx1"/>
                </a:solidFill>
                <a:latin typeface="Arial" panose="020B0604020202020204" pitchFamily="34" charset="0"/>
                <a:cs typeface="Arial" panose="020B0604020202020204" pitchFamily="34" charset="0"/>
              </a:rPr>
              <a:t>size, older records </a:t>
            </a:r>
            <a:r>
              <a:rPr lang="en-US" dirty="0">
                <a:solidFill>
                  <a:schemeClr val="tx1"/>
                </a:solidFill>
                <a:latin typeface="Arial" panose="020B0604020202020204" pitchFamily="34" charset="0"/>
                <a:cs typeface="Arial" panose="020B0604020202020204" pitchFamily="34" charset="0"/>
              </a:rPr>
              <a:t>get </a:t>
            </a:r>
            <a:r>
              <a:rPr lang="en-US" spc="-5" dirty="0">
                <a:solidFill>
                  <a:schemeClr val="tx1"/>
                </a:solidFill>
                <a:latin typeface="Arial" panose="020B0604020202020204" pitchFamily="34" charset="0"/>
                <a:cs typeface="Arial" panose="020B0604020202020204" pitchFamily="34" charset="0"/>
              </a:rPr>
              <a:t>dropped </a:t>
            </a:r>
            <a:r>
              <a:rPr lang="en-US" dirty="0">
                <a:solidFill>
                  <a:schemeClr val="tx1"/>
                </a:solidFill>
                <a:latin typeface="Arial" panose="020B0604020202020204" pitchFamily="34" charset="0"/>
                <a:cs typeface="Arial" panose="020B0604020202020204" pitchFamily="34" charset="0"/>
              </a:rPr>
              <a:t>after </a:t>
            </a:r>
            <a:r>
              <a:rPr lang="en-US" spc="-5" dirty="0">
                <a:solidFill>
                  <a:schemeClr val="tx1"/>
                </a:solidFill>
                <a:latin typeface="Arial" panose="020B0604020202020204" pitchFamily="34" charset="0"/>
                <a:cs typeface="Arial" panose="020B0604020202020204" pitchFamily="34" charset="0"/>
              </a:rPr>
              <a:t>reaching the</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limit.</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Collection</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Table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10" name="Text Placeholder 1">
            <a:extLst>
              <a:ext uri="{FF2B5EF4-FFF2-40B4-BE49-F238E27FC236}">
                <a16:creationId xmlns:a16="http://schemas.microsoft.com/office/drawing/2014/main" id="{7699471D-8480-AD48-80A8-DAD8AACADFBD}"/>
              </a:ext>
            </a:extLst>
          </p:cNvPr>
          <p:cNvSpPr txBox="1">
            <a:spLocks/>
          </p:cNvSpPr>
          <p:nvPr/>
        </p:nvSpPr>
        <p:spPr>
          <a:xfrm>
            <a:off x="2978193" y="3973935"/>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F9D28766-4C64-1441-B9D3-1B2AF302B8D1}"/>
              </a:ext>
            </a:extLst>
          </p:cNvPr>
          <p:cNvSpPr txBox="1">
            <a:spLocks/>
          </p:cNvSpPr>
          <p:nvPr/>
        </p:nvSpPr>
        <p:spPr>
          <a:xfrm>
            <a:off x="2978193" y="4893590"/>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3" name="Text Placeholder 1">
            <a:extLst>
              <a:ext uri="{FF2B5EF4-FFF2-40B4-BE49-F238E27FC236}">
                <a16:creationId xmlns:a16="http://schemas.microsoft.com/office/drawing/2014/main" id="{388DE061-BE8D-CC4A-85E2-E4B46921787C}"/>
              </a:ext>
            </a:extLst>
          </p:cNvPr>
          <p:cNvSpPr txBox="1">
            <a:spLocks/>
          </p:cNvSpPr>
          <p:nvPr/>
        </p:nvSpPr>
        <p:spPr>
          <a:xfrm>
            <a:off x="5482633" y="3973935"/>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5006F607-E1BA-4F43-B9B0-DE7E3B57E6C0}"/>
              </a:ext>
            </a:extLst>
          </p:cNvPr>
          <p:cNvSpPr txBox="1">
            <a:spLocks/>
          </p:cNvSpPr>
          <p:nvPr/>
        </p:nvSpPr>
        <p:spPr>
          <a:xfrm>
            <a:off x="5482633" y="4893589"/>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cxnSp>
        <p:nvCxnSpPr>
          <p:cNvPr id="16" name="Straight Connector 15">
            <a:extLst>
              <a:ext uri="{FF2B5EF4-FFF2-40B4-BE49-F238E27FC236}">
                <a16:creationId xmlns:a16="http://schemas.microsoft.com/office/drawing/2014/main" id="{01202958-1EDC-E74E-BDFE-1186B333C5B0}"/>
              </a:ext>
            </a:extLst>
          </p:cNvPr>
          <p:cNvCxnSpPr>
            <a:stCxn id="13" idx="2"/>
          </p:cNvCxnSpPr>
          <p:nvPr/>
        </p:nvCxnSpPr>
        <p:spPr>
          <a:xfrm flipH="1">
            <a:off x="7752869" y="4464427"/>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4971A5E-1909-DE48-8DD0-009B6B0610E8}"/>
              </a:ext>
            </a:extLst>
          </p:cNvPr>
          <p:cNvCxnSpPr>
            <a:stCxn id="13" idx="2"/>
          </p:cNvCxnSpPr>
          <p:nvPr/>
        </p:nvCxnSpPr>
        <p:spPr>
          <a:xfrm>
            <a:off x="8588441" y="4464427"/>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08699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Think of documents as database records</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basically just JSON objects that Mongo stored in binary</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Stored in </a:t>
            </a:r>
            <a:r>
              <a:rPr lang="en-US" dirty="0">
                <a:solidFill>
                  <a:schemeClr val="tx1"/>
                </a:solidFill>
                <a:latin typeface="Arial" panose="020B0604020202020204" pitchFamily="34" charset="0"/>
                <a:cs typeface="Arial" panose="020B0604020202020204" pitchFamily="34" charset="0"/>
              </a:rPr>
              <a:t>a</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Can </a:t>
            </a:r>
            <a:r>
              <a:rPr lang="en-US" dirty="0">
                <a:solidFill>
                  <a:schemeClr val="tx1"/>
                </a:solidFill>
                <a:latin typeface="Arial" panose="020B0604020202020204" pitchFamily="34" charset="0"/>
                <a:cs typeface="Arial" panose="020B0604020202020204" pitchFamily="34" charset="0"/>
              </a:rPr>
              <a:t>have </a:t>
            </a:r>
            <a:r>
              <a:rPr lang="en-US" dirty="0">
                <a:solidFill>
                  <a:schemeClr val="accent1">
                    <a:lumMod val="50000"/>
                  </a:schemeClr>
                </a:solidFill>
                <a:latin typeface="Arial" panose="020B0604020202020204" pitchFamily="34" charset="0"/>
                <a:cs typeface="Arial" panose="020B0604020202020204" pitchFamily="34" charset="0"/>
              </a:rPr>
              <a:t>_id </a:t>
            </a:r>
            <a:r>
              <a:rPr lang="en-US" dirty="0">
                <a:solidFill>
                  <a:schemeClr val="tx1"/>
                </a:solidFill>
                <a:latin typeface="Arial" panose="020B0604020202020204" pitchFamily="34" charset="0"/>
                <a:cs typeface="Arial" panose="020B0604020202020204" pitchFamily="34" charset="0"/>
              </a:rPr>
              <a:t>key – </a:t>
            </a:r>
            <a:r>
              <a:rPr lang="en-US" spc="-5" dirty="0">
                <a:solidFill>
                  <a:schemeClr val="tx1"/>
                </a:solidFill>
                <a:latin typeface="Arial" panose="020B0604020202020204" pitchFamily="34" charset="0"/>
                <a:cs typeface="Arial" panose="020B0604020202020204" pitchFamily="34" charset="0"/>
              </a:rPr>
              <a:t>works like Primary </a:t>
            </a:r>
            <a:r>
              <a:rPr lang="en-US" dirty="0">
                <a:solidFill>
                  <a:schemeClr val="tx1"/>
                </a:solidFill>
                <a:latin typeface="Arial" panose="020B0604020202020204" pitchFamily="34" charset="0"/>
                <a:cs typeface="Arial" panose="020B0604020202020204" pitchFamily="34" charset="0"/>
              </a:rPr>
              <a:t>keys </a:t>
            </a:r>
            <a:r>
              <a:rPr lang="en-US" spc="5" dirty="0">
                <a:solidFill>
                  <a:schemeClr val="tx1"/>
                </a:solidFill>
                <a:latin typeface="Arial" panose="020B0604020202020204" pitchFamily="34" charset="0"/>
                <a:cs typeface="Arial" panose="020B0604020202020204" pitchFamily="34" charset="0"/>
              </a:rPr>
              <a:t>in</a:t>
            </a:r>
            <a:r>
              <a:rPr lang="en-US" spc="-9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MySQL.</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Supported Relationships </a:t>
            </a:r>
            <a:r>
              <a:rPr lang="en-US"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Embedded </a:t>
            </a:r>
            <a:r>
              <a:rPr lang="en-US" dirty="0">
                <a:solidFill>
                  <a:schemeClr val="accent1">
                    <a:lumMod val="50000"/>
                  </a:schemeClr>
                </a:solidFill>
                <a:latin typeface="Arial" panose="020B0604020202020204" pitchFamily="34" charset="0"/>
                <a:cs typeface="Arial" panose="020B0604020202020204" pitchFamily="34" charset="0"/>
              </a:rPr>
              <a:t>(or)</a:t>
            </a:r>
            <a:r>
              <a:rPr lang="en-US" spc="10"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References</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stored in </a:t>
            </a:r>
            <a:r>
              <a:rPr lang="en-US" spc="-5" dirty="0">
                <a:solidFill>
                  <a:schemeClr val="accent1">
                    <a:lumMod val="50000"/>
                  </a:schemeClr>
                </a:solidFill>
                <a:latin typeface="Arial" panose="020B0604020202020204" pitchFamily="34" charset="0"/>
                <a:cs typeface="Arial" panose="020B0604020202020204" pitchFamily="34" charset="0"/>
              </a:rPr>
              <a:t>BSON</a:t>
            </a:r>
            <a:r>
              <a:rPr lang="en-US" spc="-5" dirty="0">
                <a:solidFill>
                  <a:schemeClr val="tx1"/>
                </a:solidFill>
                <a:latin typeface="Arial" panose="020B0604020202020204" pitchFamily="34" charset="0"/>
                <a:cs typeface="Arial" panose="020B0604020202020204" pitchFamily="34" charset="0"/>
              </a:rPr>
              <a:t> (Binary form of</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JSON).</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9" name="object 5">
            <a:extLst>
              <a:ext uri="{FF2B5EF4-FFF2-40B4-BE49-F238E27FC236}">
                <a16:creationId xmlns:a16="http://schemas.microsoft.com/office/drawing/2014/main" id="{B42050B1-187E-574E-8FED-F0EADA953E9F}"/>
              </a:ext>
            </a:extLst>
          </p:cNvPr>
          <p:cNvSpPr txBox="1"/>
          <p:nvPr/>
        </p:nvSpPr>
        <p:spPr>
          <a:xfrm>
            <a:off x="7396441" y="4036210"/>
            <a:ext cx="3565069" cy="2114874"/>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dirty="0">
                <a:solidFill>
                  <a:srgbClr val="007A04"/>
                </a:solidFill>
                <a:latin typeface="Courier New"/>
                <a:cs typeface="Courier New"/>
              </a:rPr>
              <a:t>{</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field1: value1,</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field2: value2,</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r>
              <a:rPr lang="en-US" dirty="0" err="1">
                <a:solidFill>
                  <a:srgbClr val="007A04"/>
                </a:solidFill>
                <a:latin typeface="Courier New"/>
                <a:cs typeface="Courier New"/>
              </a:rPr>
              <a:t>fieldN</a:t>
            </a:r>
            <a:r>
              <a:rPr lang="en-US" dirty="0">
                <a:solidFill>
                  <a:srgbClr val="007A04"/>
                </a:solidFill>
                <a:latin typeface="Courier New"/>
                <a:cs typeface="Courier New"/>
              </a:rPr>
              <a:t>: </a:t>
            </a:r>
            <a:r>
              <a:rPr lang="en-US" dirty="0" err="1">
                <a:solidFill>
                  <a:srgbClr val="007A04"/>
                </a:solidFill>
                <a:latin typeface="Courier New"/>
                <a:cs typeface="Courier New"/>
              </a:rPr>
              <a:t>valueN</a:t>
            </a:r>
            <a:endParaRPr lang="en-US" dirty="0">
              <a:solidFill>
                <a:srgbClr val="007A04"/>
              </a:solidFill>
              <a:latin typeface="Courier New"/>
              <a:cs typeface="Courier New"/>
            </a:endParaRPr>
          </a:p>
          <a:p>
            <a:pPr marL="927100" marR="5080" indent="-457834">
              <a:lnSpc>
                <a:spcPct val="123600"/>
              </a:lnSpc>
              <a:spcBef>
                <a:spcPts val="50"/>
              </a:spcBef>
              <a:tabLst>
                <a:tab pos="3670300" algn="l"/>
              </a:tabLst>
            </a:pPr>
            <a:r>
              <a:rPr lang="en-US" dirty="0">
                <a:solidFill>
                  <a:srgbClr val="007A04"/>
                </a:solidFill>
                <a:latin typeface="Courier New"/>
                <a:cs typeface="Courier New"/>
              </a:rPr>
              <a:t>}</a:t>
            </a:r>
            <a:endParaRPr dirty="0">
              <a:latin typeface="Courier New"/>
              <a:cs typeface="Courier New"/>
            </a:endParaRPr>
          </a:p>
        </p:txBody>
      </p:sp>
    </p:spTree>
    <p:extLst>
      <p:ext uri="{BB962C8B-B14F-4D97-AF65-F5344CB8AC3E}">
        <p14:creationId xmlns:p14="http://schemas.microsoft.com/office/powerpoint/2010/main" val="27220932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6241942" y="4180497"/>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7522145" y="4776466"/>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J</a:t>
            </a:r>
            <a:r>
              <a:rPr lang="en-US" dirty="0">
                <a:solidFill>
                  <a:schemeClr val="tx1"/>
                </a:solidFill>
                <a:latin typeface="Arial" panose="020B0604020202020204" pitchFamily="34" charset="0"/>
                <a:cs typeface="Arial" panose="020B0604020202020204" pitchFamily="34" charset="0"/>
              </a:rPr>
              <a:t>SON</a:t>
            </a:r>
            <a:endParaRPr kumimoji="0" lang="en-US" sz="1800" b="0" i="0" u="none" strike="noStrike" cap="none" spc="0" normalizeH="0" baseline="0" dirty="0">
              <a:ln>
                <a:noFill/>
              </a:ln>
              <a:solidFill>
                <a:schemeClr val="tx1"/>
              </a:solidFill>
              <a:effectLst/>
              <a:uFillTx/>
              <a:sym typeface="Corbel"/>
            </a:endParaRPr>
          </a:p>
        </p:txBody>
      </p:sp>
      <p:sp>
        <p:nvSpPr>
          <p:cNvPr id="16" name="object 2">
            <a:extLst>
              <a:ext uri="{FF2B5EF4-FFF2-40B4-BE49-F238E27FC236}">
                <a16:creationId xmlns:a16="http://schemas.microsoft.com/office/drawing/2014/main" id="{6A41E839-CF4A-B24A-AC22-65502BBFF24F}"/>
              </a:ext>
            </a:extLst>
          </p:cNvPr>
          <p:cNvSpPr txBox="1"/>
          <p:nvPr/>
        </p:nvSpPr>
        <p:spPr>
          <a:xfrm>
            <a:off x="526942" y="5145796"/>
            <a:ext cx="3394355" cy="382156"/>
          </a:xfrm>
          <a:prstGeom prst="rect">
            <a:avLst/>
          </a:prstGeom>
        </p:spPr>
        <p:txBody>
          <a:bodyPr vert="horz" wrap="square" lIns="0" tIns="12700" rIns="0" bIns="0" rtlCol="0">
            <a:spAutoFit/>
          </a:bodyPr>
          <a:lstStyle/>
          <a:p>
            <a:pPr marL="12700">
              <a:spcBef>
                <a:spcPts val="100"/>
              </a:spcBef>
            </a:pPr>
            <a:r>
              <a:rPr lang="en-US" sz="2400" b="1" dirty="0">
                <a:latin typeface="Courier New"/>
                <a:cs typeface="Courier New"/>
              </a:rPr>
              <a:t>{</a:t>
            </a:r>
            <a:r>
              <a:rPr lang="en-US" dirty="0">
                <a:latin typeface="Courier New"/>
                <a:cs typeface="Courier New"/>
              </a:rPr>
              <a:t>010010010010101010…</a:t>
            </a:r>
            <a:r>
              <a:rPr lang="en-US" sz="2400" b="1" dirty="0">
                <a:latin typeface="Courier New"/>
                <a:cs typeface="Courier New"/>
              </a:rPr>
              <a:t>}</a:t>
            </a:r>
            <a:endParaRPr sz="2400" b="1" dirty="0">
              <a:latin typeface="Courier New"/>
              <a:cs typeface="Courier New"/>
            </a:endParaRPr>
          </a:p>
        </p:txBody>
      </p:sp>
      <p:pic>
        <p:nvPicPr>
          <p:cNvPr id="17" name="Graphic 16" descr="Line arrow Slight curve">
            <a:extLst>
              <a:ext uri="{FF2B5EF4-FFF2-40B4-BE49-F238E27FC236}">
                <a16:creationId xmlns:a16="http://schemas.microsoft.com/office/drawing/2014/main" id="{567947E9-6A3F-404A-AD73-F8453104D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3415237" y="5198412"/>
            <a:ext cx="1134260" cy="1326131"/>
          </a:xfrm>
          <a:prstGeom prst="rect">
            <a:avLst/>
          </a:prstGeom>
        </p:spPr>
      </p:pic>
      <p:sp>
        <p:nvSpPr>
          <p:cNvPr id="18" name="TextBox 17">
            <a:extLst>
              <a:ext uri="{FF2B5EF4-FFF2-40B4-BE49-F238E27FC236}">
                <a16:creationId xmlns:a16="http://schemas.microsoft.com/office/drawing/2014/main" id="{9B93F0F7-BB7E-164E-85EA-52BAB07A8A19}"/>
              </a:ext>
            </a:extLst>
          </p:cNvPr>
          <p:cNvSpPr txBox="1"/>
          <p:nvPr/>
        </p:nvSpPr>
        <p:spPr>
          <a:xfrm>
            <a:off x="4695440" y="5743908"/>
            <a:ext cx="29744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Binary J</a:t>
            </a:r>
            <a:r>
              <a:rPr lang="en-US" dirty="0">
                <a:solidFill>
                  <a:schemeClr val="tx1"/>
                </a:solidFill>
                <a:latin typeface="Arial" panose="020B0604020202020204" pitchFamily="34" charset="0"/>
                <a:cs typeface="Arial" panose="020B0604020202020204" pitchFamily="34" charset="0"/>
              </a:rPr>
              <a:t>SON</a:t>
            </a:r>
          </a:p>
          <a:p>
            <a:r>
              <a:rPr lang="en-US" dirty="0">
                <a:hlinkClick r:id="rId4"/>
              </a:rPr>
              <a:t>http://bsonspec.org/</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30101511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295965" flipV="1">
            <a:off x="10122914" y="3438996"/>
            <a:ext cx="1320727" cy="1651594"/>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1605419" y="4831333"/>
            <a:ext cx="52603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_id holds an </a:t>
            </a:r>
            <a:r>
              <a:rPr lang="en-US" b="1" i="1" dirty="0" err="1">
                <a:solidFill>
                  <a:srgbClr val="C00000"/>
                </a:solidFill>
                <a:latin typeface="Arial" panose="020B0604020202020204" pitchFamily="34" charset="0"/>
                <a:cs typeface="Arial" panose="020B0604020202020204" pitchFamily="34" charset="0"/>
              </a:rPr>
              <a:t>ObjectId</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name holds a </a:t>
            </a:r>
            <a:r>
              <a:rPr lang="en-US" i="1" dirty="0">
                <a:latin typeface="Arial" panose="020B0604020202020204" pitchFamily="34" charset="0"/>
                <a:cs typeface="Arial" panose="020B0604020202020204" pitchFamily="34" charset="0"/>
              </a:rPr>
              <a:t>nested document</a:t>
            </a:r>
            <a:r>
              <a:rPr lang="en-US" dirty="0">
                <a:latin typeface="Arial" panose="020B0604020202020204" pitchFamily="34" charset="0"/>
                <a:cs typeface="Arial" panose="020B0604020202020204" pitchFamily="34" charset="0"/>
              </a:rPr>
              <a:t> that contains the fields first and last.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birth and death hold values of the </a:t>
            </a:r>
            <a:r>
              <a:rPr lang="en-US" i="1" dirty="0">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 type.</a:t>
            </a:r>
          </a:p>
        </p:txBody>
      </p:sp>
      <p:sp>
        <p:nvSpPr>
          <p:cNvPr id="2" name="Rectangle 1">
            <a:extLst>
              <a:ext uri="{FF2B5EF4-FFF2-40B4-BE49-F238E27FC236}">
                <a16:creationId xmlns:a16="http://schemas.microsoft.com/office/drawing/2014/main" id="{3AF9A891-9D5B-5242-8E5A-28FB8E45E396}"/>
              </a:ext>
            </a:extLst>
          </p:cNvPr>
          <p:cNvSpPr/>
          <p:nvPr/>
        </p:nvSpPr>
        <p:spPr>
          <a:xfrm>
            <a:off x="6617743" y="4825061"/>
            <a:ext cx="6096000" cy="646331"/>
          </a:xfrm>
          <a:prstGeom prst="rect">
            <a:avLst/>
          </a:prstGeom>
        </p:spPr>
        <p:txBody>
          <a:bodyPr>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contribs</a:t>
            </a:r>
            <a:r>
              <a:rPr lang="en-US" dirty="0">
                <a:latin typeface="Arial" panose="020B0604020202020204" pitchFamily="34" charset="0"/>
                <a:cs typeface="Arial" panose="020B0604020202020204" pitchFamily="34" charset="0"/>
              </a:rPr>
              <a:t> holds an </a:t>
            </a:r>
            <a:r>
              <a:rPr lang="en-US" i="1" dirty="0">
                <a:latin typeface="Arial" panose="020B0604020202020204" pitchFamily="34" charset="0"/>
                <a:cs typeface="Arial" panose="020B0604020202020204" pitchFamily="34" charset="0"/>
              </a:rPr>
              <a:t>array of strings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views holds a value of the </a:t>
            </a:r>
            <a:r>
              <a:rPr lang="en-US" i="1" dirty="0" err="1">
                <a:latin typeface="Arial" panose="020B0604020202020204" pitchFamily="34" charset="0"/>
                <a:cs typeface="Arial" panose="020B0604020202020204" pitchFamily="34" charset="0"/>
              </a:rPr>
              <a:t>NumberLong</a:t>
            </a:r>
            <a:r>
              <a:rPr lang="en-US" dirty="0">
                <a:latin typeface="Arial" panose="020B0604020202020204" pitchFamily="34" charset="0"/>
                <a:cs typeface="Arial" panose="020B0604020202020204" pitchFamily="34" charset="0"/>
              </a:rPr>
              <a:t> type.</a:t>
            </a:r>
          </a:p>
        </p:txBody>
      </p:sp>
    </p:spTree>
    <p:extLst>
      <p:ext uri="{BB962C8B-B14F-4D97-AF65-F5344CB8AC3E}">
        <p14:creationId xmlns:p14="http://schemas.microsoft.com/office/powerpoint/2010/main" val="38903651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583884" y="2328347"/>
            <a:ext cx="10140559"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3200" dirty="0">
                <a:solidFill>
                  <a:schemeClr val="accent1">
                    <a:lumMod val="50000"/>
                  </a:schemeClr>
                </a:solidFill>
                <a:latin typeface="Arial" panose="020B0604020202020204" pitchFamily="34" charset="0"/>
                <a:cs typeface="Arial" panose="020B0604020202020204" pitchFamily="34" charset="0"/>
              </a:rPr>
              <a:t>S</a:t>
            </a:r>
            <a:r>
              <a:rPr lang="en-US" sz="3200" dirty="0">
                <a:latin typeface="Arial" panose="020B0604020202020204" pitchFamily="34" charset="0"/>
                <a:cs typeface="Arial" panose="020B0604020202020204" pitchFamily="34" charset="0"/>
              </a:rPr>
              <a:t>tructured </a:t>
            </a:r>
            <a:r>
              <a:rPr lang="en-US" sz="3200" dirty="0">
                <a:solidFill>
                  <a:schemeClr val="accent1">
                    <a:lumMod val="50000"/>
                  </a:schemeClr>
                </a:solidFill>
                <a:latin typeface="Arial" panose="020B0604020202020204" pitchFamily="34" charset="0"/>
                <a:cs typeface="Arial" panose="020B0604020202020204" pitchFamily="34" charset="0"/>
              </a:rPr>
              <a:t>Q</a:t>
            </a:r>
            <a:r>
              <a:rPr lang="en-US" sz="3200" dirty="0">
                <a:latin typeface="Arial" panose="020B0604020202020204" pitchFamily="34" charset="0"/>
                <a:cs typeface="Arial" panose="020B0604020202020204" pitchFamily="34" charset="0"/>
              </a:rPr>
              <a:t>uery </a:t>
            </a:r>
            <a:r>
              <a:rPr lang="en-US" sz="3200" dirty="0">
                <a:solidFill>
                  <a:schemeClr val="accent1">
                    <a:lumMod val="50000"/>
                  </a:schemeClr>
                </a:solidFill>
                <a:latin typeface="Arial" panose="020B0604020202020204" pitchFamily="34" charset="0"/>
                <a:cs typeface="Arial" panose="020B0604020202020204" pitchFamily="34" charset="0"/>
              </a:rPr>
              <a:t>L</a:t>
            </a:r>
            <a:r>
              <a:rPr lang="en-US" sz="3200" dirty="0">
                <a:latin typeface="Arial" panose="020B0604020202020204" pitchFamily="34" charset="0"/>
                <a:cs typeface="Arial" panose="020B0604020202020204" pitchFamily="34" charset="0"/>
              </a:rPr>
              <a:t>anguage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5310007" y="494905"/>
            <a:ext cx="1200026" cy="815740"/>
          </a:xfrm>
        </p:spPr>
        <p:txBody>
          <a:bodyPr>
            <a:normAutofit fontScale="90000"/>
          </a:bodyPr>
          <a:lstStyle/>
          <a:p>
            <a:r>
              <a:rPr lang="en-US" dirty="0"/>
              <a:t>SQL</a:t>
            </a:r>
          </a:p>
        </p:txBody>
      </p:sp>
      <p:sp>
        <p:nvSpPr>
          <p:cNvPr id="6" name="Text Placeholder 1">
            <a:extLst>
              <a:ext uri="{FF2B5EF4-FFF2-40B4-BE49-F238E27FC236}">
                <a16:creationId xmlns:a16="http://schemas.microsoft.com/office/drawing/2014/main" id="{2059A69B-0ADF-FD42-AA42-92CA1DD6F36B}"/>
              </a:ext>
            </a:extLst>
          </p:cNvPr>
          <p:cNvSpPr txBox="1">
            <a:spLocks/>
          </p:cNvSpPr>
          <p:nvPr/>
        </p:nvSpPr>
        <p:spPr>
          <a:xfrm>
            <a:off x="583884" y="3079058"/>
            <a:ext cx="10140559"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u="sng" dirty="0">
                <a:solidFill>
                  <a:schemeClr val="accent1">
                    <a:lumMod val="50000"/>
                  </a:schemeClr>
                </a:solidFill>
                <a:latin typeface="Arial" panose="020B0604020202020204" pitchFamily="34" charset="0"/>
                <a:cs typeface="Arial" panose="020B0604020202020204" pitchFamily="34" charset="0"/>
              </a:rPr>
              <a:t>SELECT</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id, name, price</a:t>
            </a:r>
            <a:r>
              <a:rPr lang="en-US" sz="3200" dirty="0">
                <a:solidFill>
                  <a:schemeClr val="tx1"/>
                </a:solidFill>
                <a:latin typeface="Arial" panose="020B0604020202020204" pitchFamily="34" charset="0"/>
                <a:cs typeface="Arial" panose="020B0604020202020204" pitchFamily="34" charset="0"/>
              </a:rPr>
              <a:t> </a:t>
            </a:r>
            <a:r>
              <a:rPr lang="en-US" sz="3200" u="sng" dirty="0">
                <a:solidFill>
                  <a:schemeClr val="accent1">
                    <a:lumMod val="50000"/>
                  </a:schemeClr>
                </a:solidFill>
                <a:latin typeface="Arial" panose="020B0604020202020204" pitchFamily="34" charset="0"/>
                <a:cs typeface="Arial" panose="020B0604020202020204" pitchFamily="34" charset="0"/>
              </a:rPr>
              <a:t>FROM</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products</a:t>
            </a:r>
          </a:p>
        </p:txBody>
      </p:sp>
      <p:cxnSp>
        <p:nvCxnSpPr>
          <p:cNvPr id="14" name="Straight Arrow Connector 13">
            <a:extLst>
              <a:ext uri="{FF2B5EF4-FFF2-40B4-BE49-F238E27FC236}">
                <a16:creationId xmlns:a16="http://schemas.microsoft.com/office/drawing/2014/main" id="{A5153F91-F611-3845-964B-174773385236}"/>
              </a:ext>
            </a:extLst>
          </p:cNvPr>
          <p:cNvCxnSpPr>
            <a:cxnSpLocks/>
          </p:cNvCxnSpPr>
          <p:nvPr/>
        </p:nvCxnSpPr>
        <p:spPr>
          <a:xfrm flipH="1" flipV="1">
            <a:off x="2946400" y="3587032"/>
            <a:ext cx="1960863"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C3312994-0AF0-474A-BCD0-8D5F5AEBA7BC}"/>
              </a:ext>
            </a:extLst>
          </p:cNvPr>
          <p:cNvCxnSpPr>
            <a:cxnSpLocks/>
          </p:cNvCxnSpPr>
          <p:nvPr/>
        </p:nvCxnSpPr>
        <p:spPr>
          <a:xfrm flipV="1">
            <a:off x="4895974" y="3587032"/>
            <a:ext cx="2001537"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8" name="Text Placeholder 1">
            <a:extLst>
              <a:ext uri="{FF2B5EF4-FFF2-40B4-BE49-F238E27FC236}">
                <a16:creationId xmlns:a16="http://schemas.microsoft.com/office/drawing/2014/main" id="{0F873B5C-672A-AA45-8692-503303DC59E1}"/>
              </a:ext>
            </a:extLst>
          </p:cNvPr>
          <p:cNvSpPr txBox="1">
            <a:spLocks/>
          </p:cNvSpPr>
          <p:nvPr/>
        </p:nvSpPr>
        <p:spPr>
          <a:xfrm>
            <a:off x="3680447" y="5116673"/>
            <a:ext cx="2453631"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accent1">
                    <a:lumMod val="50000"/>
                  </a:schemeClr>
                </a:solidFill>
                <a:latin typeface="Arial" panose="020B0604020202020204" pitchFamily="34" charset="0"/>
                <a:cs typeface="Arial" panose="020B0604020202020204" pitchFamily="34" charset="0"/>
              </a:rPr>
              <a:t>SQL Keywords</a:t>
            </a:r>
            <a:endParaRPr lang="en-US" sz="3200" dirty="0">
              <a:solidFill>
                <a:schemeClr val="tx1"/>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8CD2F2C8-CE76-574B-801D-C74816A8F9AA}"/>
              </a:ext>
            </a:extLst>
          </p:cNvPr>
          <p:cNvCxnSpPr/>
          <p:nvPr/>
        </p:nvCxnSpPr>
        <p:spPr>
          <a:xfrm flipH="1" flipV="1">
            <a:off x="5113867" y="3646311"/>
            <a:ext cx="2133600" cy="14901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3B9034-12DF-464E-9D16-8CA9CE0A01F3}"/>
              </a:ext>
            </a:extLst>
          </p:cNvPr>
          <p:cNvCxnSpPr/>
          <p:nvPr/>
        </p:nvCxnSpPr>
        <p:spPr>
          <a:xfrm flipV="1">
            <a:off x="7247201" y="3568687"/>
            <a:ext cx="1196888" cy="15903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3698BA86-CE25-F344-AD91-6D91BD06D407}"/>
              </a:ext>
            </a:extLst>
          </p:cNvPr>
          <p:cNvSpPr txBox="1">
            <a:spLocks/>
          </p:cNvSpPr>
          <p:nvPr/>
        </p:nvSpPr>
        <p:spPr>
          <a:xfrm>
            <a:off x="5654163" y="5102577"/>
            <a:ext cx="3356610"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Data / Parameters</a:t>
            </a:r>
          </a:p>
        </p:txBody>
      </p:sp>
    </p:spTree>
    <p:extLst>
      <p:ext uri="{BB962C8B-B14F-4D97-AF65-F5344CB8AC3E}">
        <p14:creationId xmlns:p14="http://schemas.microsoft.com/office/powerpoint/2010/main" val="18982632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_id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BSON data type</a:t>
            </a:r>
          </a:p>
          <a:p>
            <a:pPr marL="342900" indent="-342900" hangingPunct="1">
              <a:buFont typeface="Arial"/>
              <a:buChar char="•"/>
            </a:pPr>
            <a:r>
              <a:rPr lang="en-US" dirty="0">
                <a:latin typeface="Arial" panose="020B0604020202020204" pitchFamily="34" charset="0"/>
                <a:cs typeface="Arial" panose="020B0604020202020204" pitchFamily="34" charset="0"/>
              </a:rPr>
              <a:t>Special key</a:t>
            </a:r>
          </a:p>
          <a:p>
            <a:pPr marL="342900" indent="-342900" hangingPunct="1">
              <a:buFont typeface="Arial"/>
              <a:buChar char="•"/>
            </a:pPr>
            <a:r>
              <a:rPr lang="en-US">
                <a:latin typeface="Arial" panose="020B0604020202020204" pitchFamily="34" charset="0"/>
                <a:cs typeface="Arial" panose="020B0604020202020204" pitchFamily="34" charset="0"/>
              </a:rPr>
              <a:t>Prevents clients from inserting two documents with the same value for the _id field</a:t>
            </a:r>
            <a:endParaRPr lang="en-US" dirty="0">
              <a:latin typeface="Arial" panose="020B0604020202020204" pitchFamily="34" charset="0"/>
              <a:cs typeface="Arial" panose="020B0604020202020204" pitchFamily="34" charset="0"/>
            </a:endParaRPr>
          </a:p>
          <a:p>
            <a:pPr marL="342900" indent="-342900" hangingPunct="1">
              <a:buFont typeface="Arial"/>
              <a:buChar char="•"/>
            </a:pPr>
            <a:r>
              <a:rPr lang="en-US" dirty="0">
                <a:latin typeface="Arial" panose="020B0604020202020204" pitchFamily="34" charset="0"/>
                <a:cs typeface="Arial" panose="020B0604020202020204" pitchFamily="34" charset="0"/>
              </a:rPr>
              <a:t>Present in all documents</a:t>
            </a:r>
          </a:p>
          <a:p>
            <a:pPr marL="342900" indent="-342900" hangingPunct="1">
              <a:buFont typeface="Arial"/>
              <a:buChar char="•"/>
            </a:pPr>
            <a:r>
              <a:rPr lang="en-US" dirty="0">
                <a:latin typeface="Arial" panose="020B0604020202020204" pitchFamily="34" charset="0"/>
                <a:cs typeface="Arial" panose="020B0604020202020204" pitchFamily="34" charset="0"/>
              </a:rPr>
              <a:t>Unique across a collection</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ED007C-1B79-754B-BFBA-94E01CC9C0DD}"/>
              </a:ext>
            </a:extLst>
          </p:cNvPr>
          <p:cNvPicPr>
            <a:picLocks noChangeAspect="1"/>
          </p:cNvPicPr>
          <p:nvPr/>
        </p:nvPicPr>
        <p:blipFill>
          <a:blip r:embed="rId2"/>
          <a:stretch>
            <a:fillRect/>
          </a:stretch>
        </p:blipFill>
        <p:spPr>
          <a:xfrm>
            <a:off x="5522235" y="3100884"/>
            <a:ext cx="5179879" cy="2913682"/>
          </a:xfrm>
          <a:prstGeom prst="rect">
            <a:avLst/>
          </a:prstGeom>
        </p:spPr>
      </p:pic>
    </p:spTree>
    <p:extLst>
      <p:ext uri="{BB962C8B-B14F-4D97-AF65-F5344CB8AC3E}">
        <p14:creationId xmlns:p14="http://schemas.microsoft.com/office/powerpoint/2010/main" val="7667290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xml Documents</a:t>
            </a:r>
          </a:p>
        </p:txBody>
      </p:sp>
      <p:sp>
        <p:nvSpPr>
          <p:cNvPr id="13" name="object 5">
            <a:extLst>
              <a:ext uri="{FF2B5EF4-FFF2-40B4-BE49-F238E27FC236}">
                <a16:creationId xmlns:a16="http://schemas.microsoft.com/office/drawing/2014/main" id="{82A09D61-6792-0749-8699-71363F430915}"/>
              </a:ext>
            </a:extLst>
          </p:cNvPr>
          <p:cNvSpPr txBox="1"/>
          <p:nvPr/>
        </p:nvSpPr>
        <p:spPr>
          <a:xfrm>
            <a:off x="2118555" y="1537055"/>
            <a:ext cx="9399905" cy="4751301"/>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&lt;?xml version="1.0" encoding="UTF-8"?&gt;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_id</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ObjectId</a:t>
            </a:r>
            <a:r>
              <a:rPr lang="en-US" sz="1600" dirty="0">
                <a:latin typeface="Courier New"/>
                <a:cs typeface="Courier New"/>
              </a:rPr>
              <a:t>("5099803df3f4948bd2f98391")</a:t>
            </a:r>
            <a:r>
              <a:rPr lang="en-US" sz="1600" dirty="0">
                <a:latin typeface="Courier New" panose="02070309020205020404" pitchFamily="49" charset="0"/>
                <a:cs typeface="Courier New" panose="02070309020205020404" pitchFamily="49" charset="0"/>
              </a:rPr>
              <a:t>&lt;/_id&gt;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name</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&gt;Alan&lt;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&gt;Turing&lt;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/name</a:t>
            </a:r>
            <a:r>
              <a:rPr lang="en-US" sz="1600" dirty="0">
                <a:solidFill>
                  <a:srgbClr val="007A04"/>
                </a:solidFill>
                <a:latin typeface="Courier New" panose="02070309020205020404" pitchFamily="49" charset="0"/>
                <a:cs typeface="Courier New" panose="02070309020205020404" pitchFamily="49" charset="0"/>
              </a:rPr>
              <a:t>&gt;</a:t>
            </a:r>
            <a:endParaRPr lang="en-US" sz="1600" dirty="0">
              <a:latin typeface="Courier New" panose="02070309020205020404" pitchFamily="49" charset="0"/>
              <a:cs typeface="Courier New" panose="02070309020205020404" pitchFamily="49" charset="0"/>
            </a:endParaRP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23, 1912’)</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07, 1954’)</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err="1">
                <a:solidFill>
                  <a:srgbClr val="007A04"/>
                </a:solidFill>
                <a:latin typeface="Courier New"/>
                <a:cs typeface="Courier New"/>
              </a:rPr>
              <a:t>contribs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machine&lt;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test&lt;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a:t>
            </a:r>
            <a:r>
              <a:rPr lang="en-US" sz="1600" dirty="0" err="1">
                <a:solidFill>
                  <a:srgbClr val="007A04"/>
                </a:solidFill>
                <a:latin typeface="Courier New"/>
                <a:cs typeface="Courier New"/>
              </a:rPr>
              <a:t>contribs</a:t>
            </a:r>
            <a:r>
              <a:rPr lang="en-US" sz="1600" dirty="0">
                <a:solidFill>
                  <a:srgbClr val="007A04"/>
                </a:solidFill>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NumberLong</a:t>
            </a:r>
            <a:r>
              <a:rPr lang="en-US" sz="1600" dirty="0">
                <a:latin typeface="Courier New"/>
                <a:cs typeface="Courier New"/>
              </a:rPr>
              <a:t>(1250000)</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a:t>
            </a:r>
            <a:endParaRPr sz="1600" dirty="0">
              <a:latin typeface="Courier New" panose="02070309020205020404" pitchFamily="49" charset="0"/>
              <a:cs typeface="Courier New" panose="02070309020205020404" pitchFamily="49" charset="0"/>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8332589" y="4272832"/>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9612792" y="4935897"/>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tx1"/>
                </a:solidFill>
                <a:latin typeface="Arial" panose="020B0604020202020204" pitchFamily="34" charset="0"/>
                <a:cs typeface="Arial" panose="020B0604020202020204" pitchFamily="34" charset="0"/>
              </a:rPr>
              <a:t>XML</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27730307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grpSp>
        <p:nvGrpSpPr>
          <p:cNvPr id="9" name="Group 8">
            <a:extLst>
              <a:ext uri="{FF2B5EF4-FFF2-40B4-BE49-F238E27FC236}">
                <a16:creationId xmlns:a16="http://schemas.microsoft.com/office/drawing/2014/main" id="{3729FCD7-344F-BF41-99FA-D3F955AF6D2A}"/>
              </a:ext>
            </a:extLst>
          </p:cNvPr>
          <p:cNvGrpSpPr/>
          <p:nvPr/>
        </p:nvGrpSpPr>
        <p:grpSpPr>
          <a:xfrm>
            <a:off x="1542040" y="2323813"/>
            <a:ext cx="8716057" cy="3267690"/>
            <a:chOff x="1027033" y="1724723"/>
            <a:chExt cx="8716057" cy="3267690"/>
          </a:xfrm>
        </p:grpSpPr>
        <p:sp>
          <p:nvSpPr>
            <p:cNvPr id="10" name="Text Placeholder 1">
              <a:extLst>
                <a:ext uri="{FF2B5EF4-FFF2-40B4-BE49-F238E27FC236}">
                  <a16:creationId xmlns:a16="http://schemas.microsoft.com/office/drawing/2014/main" id="{45125D78-7E5C-0A49-BF36-4F88E0E8F265}"/>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9C601819-F027-7E48-8AD0-324A1BA5B072}"/>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2" name="Text Placeholder 1">
              <a:extLst>
                <a:ext uri="{FF2B5EF4-FFF2-40B4-BE49-F238E27FC236}">
                  <a16:creationId xmlns:a16="http://schemas.microsoft.com/office/drawing/2014/main" id="{BE8F6475-EAE7-4543-8968-A1D327BD731A}"/>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13" name="Text Placeholder 1">
              <a:extLst>
                <a:ext uri="{FF2B5EF4-FFF2-40B4-BE49-F238E27FC236}">
                  <a16:creationId xmlns:a16="http://schemas.microsoft.com/office/drawing/2014/main" id="{0841A6B0-15BE-C541-86AF-1F37D6BEEE87}"/>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9DB0528D-528D-7E47-A709-F16F7B36F334}"/>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15" name="Text Placeholder 1">
              <a:extLst>
                <a:ext uri="{FF2B5EF4-FFF2-40B4-BE49-F238E27FC236}">
                  <a16:creationId xmlns:a16="http://schemas.microsoft.com/office/drawing/2014/main" id="{680F7C85-ACE0-A448-B6C8-FAD157C37B8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80EE35EB-0386-1144-97E8-6380B5009953}"/>
                </a:ext>
              </a:extLst>
            </p:cNvPr>
            <p:cNvCxnSpPr>
              <a:stCxn id="13"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76180F63-6F14-CA41-86EF-905D162B0EC8}"/>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18" name="Straight Connector 17">
              <a:extLst>
                <a:ext uri="{FF2B5EF4-FFF2-40B4-BE49-F238E27FC236}">
                  <a16:creationId xmlns:a16="http://schemas.microsoft.com/office/drawing/2014/main" id="{32B8C10D-6129-7348-8A81-4D415EE442C4}"/>
                </a:ext>
              </a:extLst>
            </p:cNvPr>
            <p:cNvCxnSpPr>
              <a:stCxn id="13"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475BE3B-F71F-DB43-9F15-7E68A9A749A9}"/>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F7AB3800-B2BA-DE44-A44D-21F1AA9D9363}"/>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21" name="TextBox 20">
              <a:extLst>
                <a:ext uri="{FF2B5EF4-FFF2-40B4-BE49-F238E27FC236}">
                  <a16:creationId xmlns:a16="http://schemas.microsoft.com/office/drawing/2014/main" id="{F6DFB45C-1218-4045-A9F1-86478C96D6C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22" name="Straight Connector 21">
              <a:extLst>
                <a:ext uri="{FF2B5EF4-FFF2-40B4-BE49-F238E27FC236}">
                  <a16:creationId xmlns:a16="http://schemas.microsoft.com/office/drawing/2014/main" id="{6ED7804E-E475-DF4E-9DC1-756337553AC2}"/>
                </a:ext>
              </a:extLst>
            </p:cNvPr>
            <p:cNvCxnSpPr>
              <a:cxnSpLocks/>
              <a:endCxn id="20"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6987556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This is extremely powerful because it means MongoDB understands JSON natively.</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Any valid JSON can be easily imported and queried.</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882697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2" y="1975582"/>
            <a:ext cx="5971734"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mapping</a:t>
            </a:r>
          </a:p>
        </p:txBody>
      </p:sp>
      <p:graphicFrame>
        <p:nvGraphicFramePr>
          <p:cNvPr id="10" name="Table 9">
            <a:extLst>
              <a:ext uri="{FF2B5EF4-FFF2-40B4-BE49-F238E27FC236}">
                <a16:creationId xmlns:a16="http://schemas.microsoft.com/office/drawing/2014/main" id="{F29672CD-799D-8A4A-BC21-90CCE116CA86}"/>
              </a:ext>
            </a:extLst>
          </p:cNvPr>
          <p:cNvGraphicFramePr>
            <a:graphicFrameLocks noGrp="1"/>
          </p:cNvGraphicFramePr>
          <p:nvPr>
            <p:extLst>
              <p:ext uri="{D42A27DB-BD31-4B8C-83A1-F6EECF244321}">
                <p14:modId xmlns:p14="http://schemas.microsoft.com/office/powerpoint/2010/main" val="4146908411"/>
              </p:ext>
            </p:extLst>
          </p:nvPr>
        </p:nvGraphicFramePr>
        <p:xfrm>
          <a:off x="1862667" y="2687320"/>
          <a:ext cx="8128000" cy="231140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3564747099"/>
                    </a:ext>
                  </a:extLst>
                </a:gridCol>
                <a:gridCol w="4064000">
                  <a:extLst>
                    <a:ext uri="{9D8B030D-6E8A-4147-A177-3AD203B41FA5}">
                      <a16:colId xmlns:a16="http://schemas.microsoft.com/office/drawing/2014/main" val="2557904506"/>
                    </a:ext>
                  </a:extLst>
                </a:gridCol>
              </a:tblGrid>
              <a:tr h="370840">
                <a:tc>
                  <a:txBody>
                    <a:bodyPr/>
                    <a:lstStyle/>
                    <a:p>
                      <a:pPr algn="ctr"/>
                      <a:r>
                        <a:rPr lang="en-US" sz="2400" dirty="0"/>
                        <a:t>RDBMS</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t>MongoDB</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3723733"/>
                  </a:ext>
                </a:extLst>
              </a:tr>
              <a:tr h="370840">
                <a:tc>
                  <a:txBody>
                    <a:bodyPr/>
                    <a:lstStyle/>
                    <a:p>
                      <a:pPr algn="ctr"/>
                      <a:r>
                        <a:rPr lang="en-US" sz="1800" dirty="0">
                          <a:latin typeface="Arial" panose="020B0604020202020204" pitchFamily="34" charset="0"/>
                          <a:cs typeface="Arial" panose="020B0604020202020204" pitchFamily="34" charset="0"/>
                        </a:rPr>
                        <a:t>Database</a:t>
                      </a:r>
                    </a:p>
                  </a:txBody>
                  <a:tcPr/>
                </a:tc>
                <a:tc>
                  <a:txBody>
                    <a:bodyPr/>
                    <a:lstStyle/>
                    <a:p>
                      <a:pPr algn="ctr"/>
                      <a:r>
                        <a:rPr lang="en-US" sz="1800" dirty="0">
                          <a:latin typeface="Arial" panose="020B0604020202020204" pitchFamily="34" charset="0"/>
                          <a:cs typeface="Arial" panose="020B0604020202020204" pitchFamily="34" charset="0"/>
                        </a:rPr>
                        <a:t>Database</a:t>
                      </a:r>
                    </a:p>
                  </a:txBody>
                  <a:tcPr/>
                </a:tc>
                <a:extLst>
                  <a:ext uri="{0D108BD9-81ED-4DB2-BD59-A6C34878D82A}">
                    <a16:rowId xmlns:a16="http://schemas.microsoft.com/office/drawing/2014/main" val="1432947846"/>
                  </a:ext>
                </a:extLst>
              </a:tr>
              <a:tr h="370840">
                <a:tc>
                  <a:txBody>
                    <a:bodyPr/>
                    <a:lstStyle/>
                    <a:p>
                      <a:pPr algn="ctr"/>
                      <a:r>
                        <a:rPr lang="en-US" sz="1800" dirty="0"/>
                        <a:t>Tables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Collections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5981478"/>
                  </a:ext>
                </a:extLst>
              </a:tr>
              <a:tr h="370840">
                <a:tc>
                  <a:txBody>
                    <a:bodyPr/>
                    <a:lstStyle/>
                    <a:p>
                      <a:pPr algn="ctr"/>
                      <a:r>
                        <a:rPr lang="en-US" sz="1800" dirty="0"/>
                        <a:t>Records/Rows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Documents/Objects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88722632"/>
                  </a:ext>
                </a:extLst>
              </a:tr>
              <a:tr h="370840">
                <a:tc>
                  <a:txBody>
                    <a:bodyPr/>
                    <a:lstStyle/>
                    <a:p>
                      <a:pPr algn="ctr"/>
                      <a:r>
                        <a:rPr lang="en-US" sz="1800" dirty="0">
                          <a:latin typeface="Arial" panose="020B0604020202020204" pitchFamily="34" charset="0"/>
                          <a:cs typeface="Arial" panose="020B0604020202020204" pitchFamily="34" charset="0"/>
                        </a:rPr>
                        <a:t>Column</a:t>
                      </a:r>
                    </a:p>
                  </a:txBody>
                  <a:tcPr/>
                </a:tc>
                <a:tc>
                  <a:txBody>
                    <a:bodyPr/>
                    <a:lstStyle/>
                    <a:p>
                      <a:pPr algn="ctr"/>
                      <a:r>
                        <a:rPr lang="en-US" sz="1800" dirty="0">
                          <a:latin typeface="Arial" panose="020B0604020202020204" pitchFamily="34" charset="0"/>
                          <a:cs typeface="Arial" panose="020B0604020202020204" pitchFamily="34" charset="0"/>
                        </a:rPr>
                        <a:t>Field</a:t>
                      </a:r>
                    </a:p>
                  </a:txBody>
                  <a:tcPr/>
                </a:tc>
                <a:extLst>
                  <a:ext uri="{0D108BD9-81ED-4DB2-BD59-A6C34878D82A}">
                    <a16:rowId xmlns:a16="http://schemas.microsoft.com/office/drawing/2014/main" val="207052312"/>
                  </a:ext>
                </a:extLst>
              </a:tr>
              <a:tr h="370840">
                <a:tc>
                  <a:txBody>
                    <a:bodyPr/>
                    <a:lstStyle/>
                    <a:p>
                      <a:pPr algn="ctr"/>
                      <a:r>
                        <a:rPr lang="en-US" sz="1800" dirty="0"/>
                        <a:t>Queries return record(s)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Queries return a cursor</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32965851"/>
                  </a:ext>
                </a:extLst>
              </a:tr>
            </a:tbl>
          </a:graphicData>
        </a:graphic>
      </p:graphicFrame>
    </p:spTree>
    <p:extLst>
      <p:ext uri="{BB962C8B-B14F-4D97-AF65-F5344CB8AC3E}">
        <p14:creationId xmlns:p14="http://schemas.microsoft.com/office/powerpoint/2010/main" val="8666237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6" name="Text Placeholder 3">
            <a:extLst>
              <a:ext uri="{FF2B5EF4-FFF2-40B4-BE49-F238E27FC236}">
                <a16:creationId xmlns:a16="http://schemas.microsoft.com/office/drawing/2014/main" id="{A148C3D6-DDD6-AC41-A7F8-E977A6B369F0}"/>
              </a:ext>
            </a:extLst>
          </p:cNvPr>
          <p:cNvSpPr txBox="1">
            <a:spLocks/>
          </p:cNvSpPr>
          <p:nvPr/>
        </p:nvSpPr>
        <p:spPr>
          <a:xfrm>
            <a:off x="2427114" y="2798841"/>
            <a:ext cx="7078133"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a:t>
            </a:r>
            <a:r>
              <a:rPr lang="en-US" sz="4000" dirty="0">
                <a:latin typeface="Arial" panose="020B0604020202020204" pitchFamily="34" charset="0"/>
                <a:cs typeface="Arial" panose="020B0604020202020204" pitchFamily="34" charset="0"/>
              </a:rPr>
              <a:t> </a:t>
            </a:r>
            <a:r>
              <a:rPr lang="en-US" sz="4000" dirty="0">
                <a:solidFill>
                  <a:schemeClr val="accent1">
                    <a:lumMod val="75000"/>
                  </a:schemeClr>
                </a:solidFill>
                <a:latin typeface="Arial" panose="020B0604020202020204" pitchFamily="34" charset="0"/>
                <a:cs typeface="Arial" panose="020B0604020202020204" pitchFamily="34" charset="0"/>
              </a:rPr>
              <a:t>Compass</a:t>
            </a:r>
            <a:r>
              <a:rPr lang="en-US" sz="4000" dirty="0">
                <a:latin typeface="Arial" panose="020B0604020202020204" pitchFamily="34" charset="0"/>
                <a:cs typeface="Arial" panose="020B0604020202020204" pitchFamily="34" charset="0"/>
              </a:rPr>
              <a:t> together! </a:t>
            </a:r>
          </a:p>
        </p:txBody>
      </p:sp>
    </p:spTree>
    <p:extLst>
      <p:ext uri="{BB962C8B-B14F-4D97-AF65-F5344CB8AC3E}">
        <p14:creationId xmlns:p14="http://schemas.microsoft.com/office/powerpoint/2010/main" val="3497865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fontScale="92500"/>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Compass </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514600" y="4488156"/>
            <a:ext cx="7022867"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https://www.mongodb.com/products/compass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85016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1332089" y="2196096"/>
            <a:ext cx="9046625" cy="2150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5300" dirty="0">
                <a:latin typeface="Arial" panose="020B0604020202020204" pitchFamily="34" charset="0"/>
                <a:cs typeface="Arial" panose="020B0604020202020204" pitchFamily="34" charset="0"/>
              </a:rPr>
              <a:t>Run:</a:t>
            </a:r>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a:p>
            <a:pPr algn="ctr" hangingPunct="1"/>
            <a:r>
              <a:rPr lang="en-US" sz="3200" dirty="0">
                <a:solidFill>
                  <a:schemeClr val="accent1">
                    <a:lumMod val="75000"/>
                  </a:schemeClr>
                </a:solidFill>
                <a:latin typeface="Arial" panose="020B0604020202020204" pitchFamily="34" charset="0"/>
                <a:cs typeface="Arial" panose="020B0604020202020204" pitchFamily="34" charset="0"/>
              </a:rPr>
              <a:t>&gt; </a:t>
            </a:r>
            <a:r>
              <a:rPr lang="en-US" sz="2900" dirty="0">
                <a:latin typeface="Arial" panose="020B0604020202020204" pitchFamily="34" charset="0"/>
                <a:cs typeface="Arial" panose="020B0604020202020204" pitchFamily="34" charset="0"/>
              </a:rPr>
              <a:t>docker run -d -p 27017-27019:27017-27019 --name </a:t>
            </a:r>
            <a:r>
              <a:rPr lang="en-US" sz="2900" dirty="0" err="1">
                <a:latin typeface="Arial" panose="020B0604020202020204" pitchFamily="34" charset="0"/>
                <a:cs typeface="Arial" panose="020B0604020202020204" pitchFamily="34" charset="0"/>
              </a:rPr>
              <a:t>mongodb</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mongo:latest</a:t>
            </a:r>
            <a:endParaRPr lang="en-US" sz="2900" dirty="0">
              <a:latin typeface="Arial" panose="020B0604020202020204" pitchFamily="34" charset="0"/>
              <a:cs typeface="Arial" panose="020B0604020202020204" pitchFamily="34" charset="0"/>
            </a:endParaRPr>
          </a:p>
          <a:p>
            <a:pPr algn="ctr" hangingPunct="1"/>
            <a:endParaRPr lang="en-US" sz="2900" dirty="0">
              <a:latin typeface="Arial" panose="020B0604020202020204" pitchFamily="34" charset="0"/>
              <a:cs typeface="Arial" panose="020B0604020202020204" pitchFamily="34" charset="0"/>
            </a:endParaRPr>
          </a:p>
          <a:p>
            <a:pPr hangingPunct="1"/>
            <a:r>
              <a:rPr lang="en-US" sz="3200" dirty="0">
                <a:solidFill>
                  <a:schemeClr val="accent1">
                    <a:lumMod val="75000"/>
                  </a:schemeClr>
                </a:solidFill>
                <a:latin typeface="Arial" panose="020B0604020202020204" pitchFamily="34" charset="0"/>
                <a:cs typeface="Arial" panose="020B0604020202020204" pitchFamily="34" charset="0"/>
              </a:rPr>
              <a:t>  &gt; </a:t>
            </a:r>
            <a:r>
              <a:rPr lang="en-US" sz="2900" dirty="0">
                <a:latin typeface="Arial" panose="020B0604020202020204" pitchFamily="34" charset="0"/>
                <a:cs typeface="Arial" panose="020B0604020202020204" pitchFamily="34" charset="0"/>
              </a:rPr>
              <a:t>docker exec -it </a:t>
            </a:r>
            <a:r>
              <a:rPr lang="en-US" sz="2900" dirty="0" err="1">
                <a:latin typeface="Arial" panose="020B0604020202020204" pitchFamily="34" charset="0"/>
                <a:cs typeface="Arial" panose="020B0604020202020204" pitchFamily="34" charset="0"/>
              </a:rPr>
              <a:t>mongodb</a:t>
            </a:r>
            <a:r>
              <a:rPr lang="en-US" sz="2900" dirty="0">
                <a:latin typeface="Arial" panose="020B0604020202020204" pitchFamily="34" charset="0"/>
                <a:cs typeface="Arial" panose="020B0604020202020204" pitchFamily="34" charset="0"/>
              </a:rPr>
              <a:t> mongo</a:t>
            </a:r>
          </a:p>
          <a:p>
            <a:pPr algn="ctr" hangingPunct="1"/>
            <a:endParaRPr lang="en-US" sz="2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29446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Some shell commands</a:t>
            </a:r>
          </a:p>
        </p:txBody>
      </p:sp>
      <p:sp>
        <p:nvSpPr>
          <p:cNvPr id="2" name="TextBox 1">
            <a:extLst>
              <a:ext uri="{FF2B5EF4-FFF2-40B4-BE49-F238E27FC236}">
                <a16:creationId xmlns:a16="http://schemas.microsoft.com/office/drawing/2014/main" id="{83CA9A71-AF82-6D4D-8528-EDB68A4D145A}"/>
              </a:ext>
            </a:extLst>
          </p:cNvPr>
          <p:cNvSpPr txBox="1"/>
          <p:nvPr/>
        </p:nvSpPr>
        <p:spPr>
          <a:xfrm>
            <a:off x="1162755" y="1806220"/>
            <a:ext cx="7382933"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 List all databases</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show </a:t>
            </a:r>
            <a:r>
              <a:rPr lang="en-US" sz="2000" dirty="0" err="1">
                <a:latin typeface="Arial" panose="020B0604020202020204" pitchFamily="34" charset="0"/>
                <a:cs typeface="Arial" panose="020B0604020202020204" pitchFamily="34" charset="0"/>
              </a:rPr>
              <a:t>dbs</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Show current database</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db</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Select (and create) a database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use first-test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2000" dirty="0">
                <a:solidFill>
                  <a:schemeClr val="accent1">
                    <a:lumMod val="75000"/>
                  </a:schemeClr>
                </a:solidFill>
                <a:latin typeface="Arial" panose="020B0604020202020204" pitchFamily="34" charset="0"/>
                <a:cs typeface="Arial" panose="020B0604020202020204" pitchFamily="34" charset="0"/>
              </a:rPr>
              <a:t>// Drop the current database</a:t>
            </a:r>
            <a:endParaRPr lang="en-US" sz="2000" dirty="0">
              <a:latin typeface="Arial" panose="020B0604020202020204" pitchFamily="34" charset="0"/>
              <a:cs typeface="Arial" panose="020B0604020202020204" pitchFamily="34" charset="0"/>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db.dropDatabase()</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 Clear the terminal</a:t>
            </a: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cls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84782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Create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Create or insert operations add new </a:t>
            </a:r>
            <a:r>
              <a:rPr lang="en-US" dirty="0">
                <a:solidFill>
                  <a:schemeClr val="accent1">
                    <a:lumMod val="50000"/>
                  </a:schemeClr>
                </a:solidFill>
                <a:latin typeface="Arial" panose="020B0604020202020204" pitchFamily="34" charset="0"/>
                <a:cs typeface="Arial" panose="020B0604020202020204" pitchFamily="34" charset="0"/>
              </a:rPr>
              <a:t>document</a:t>
            </a:r>
            <a:r>
              <a:rPr lang="en-US" dirty="0">
                <a:latin typeface="Arial" panose="020B0604020202020204" pitchFamily="34" charset="0"/>
                <a:cs typeface="Arial" panose="020B0604020202020204" pitchFamily="34" charset="0"/>
              </a:rPr>
              <a:t> to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“Sue”,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“Utrecht”,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“pending”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show collections</a:t>
            </a:r>
          </a:p>
        </p:txBody>
      </p:sp>
      <p:sp>
        <p:nvSpPr>
          <p:cNvPr id="2" name="Right Brace 1">
            <a:extLst>
              <a:ext uri="{FF2B5EF4-FFF2-40B4-BE49-F238E27FC236}">
                <a16:creationId xmlns:a16="http://schemas.microsoft.com/office/drawing/2014/main" id="{15AA5245-7E0B-A643-80D8-AE3C52509948}"/>
              </a:ext>
            </a:extLst>
          </p:cNvPr>
          <p:cNvSpPr/>
          <p:nvPr/>
        </p:nvSpPr>
        <p:spPr>
          <a:xfrm>
            <a:off x="3973688" y="3285066"/>
            <a:ext cx="541866" cy="1196622"/>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Rectangle 2">
            <a:extLst>
              <a:ext uri="{FF2B5EF4-FFF2-40B4-BE49-F238E27FC236}">
                <a16:creationId xmlns:a16="http://schemas.microsoft.com/office/drawing/2014/main" id="{8E41D92D-B4E0-224A-A755-EF9F857B52F0}"/>
              </a:ext>
            </a:extLst>
          </p:cNvPr>
          <p:cNvSpPr/>
          <p:nvPr/>
        </p:nvSpPr>
        <p:spPr>
          <a:xfrm>
            <a:off x="4589928" y="3698711"/>
            <a:ext cx="1197764"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document</a:t>
            </a:r>
            <a:endParaRPr lang="en-US" dirty="0">
              <a:solidFill>
                <a:schemeClr val="accent1">
                  <a:lumMod val="50000"/>
                </a:schemeClr>
              </a:solidFill>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364089" y="2923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589928" y="2754492"/>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spTree>
    <p:extLst>
      <p:ext uri="{BB962C8B-B14F-4D97-AF65-F5344CB8AC3E}">
        <p14:creationId xmlns:p14="http://schemas.microsoft.com/office/powerpoint/2010/main" val="26618887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3" name="Text Placeholder 1">
            <a:extLst>
              <a:ext uri="{FF2B5EF4-FFF2-40B4-BE49-F238E27FC236}">
                <a16:creationId xmlns:a16="http://schemas.microsoft.com/office/drawing/2014/main" id="{9FFE20C2-CE87-994B-8149-946CA8F396C6}"/>
              </a:ext>
            </a:extLst>
          </p:cNvPr>
          <p:cNvSpPr>
            <a:spLocks noGrp="1"/>
          </p:cNvSpPr>
          <p:nvPr>
            <p:ph type="body" sz="quarter" idx="1"/>
          </p:nvPr>
        </p:nvSpPr>
        <p:spPr>
          <a:xfrm>
            <a:off x="3504415" y="1447811"/>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3200" dirty="0">
                <a:solidFill>
                  <a:schemeClr val="tx1"/>
                </a:solidFill>
                <a:latin typeface="Arial" panose="020B0604020202020204" pitchFamily="34" charset="0"/>
                <a:cs typeface="Arial" panose="020B0604020202020204" pitchFamily="34" charset="0"/>
              </a:rPr>
              <a:t>Table</a:t>
            </a:r>
          </a:p>
        </p:txBody>
      </p:sp>
      <p:sp>
        <p:nvSpPr>
          <p:cNvPr id="15" name="Text Placeholder 1">
            <a:extLst>
              <a:ext uri="{FF2B5EF4-FFF2-40B4-BE49-F238E27FC236}">
                <a16:creationId xmlns:a16="http://schemas.microsoft.com/office/drawing/2014/main" id="{9FDB188B-04EC-794B-BE5A-D09D79687ABE}"/>
              </a:ext>
            </a:extLst>
          </p:cNvPr>
          <p:cNvSpPr txBox="1">
            <a:spLocks/>
          </p:cNvSpPr>
          <p:nvPr/>
        </p:nvSpPr>
        <p:spPr>
          <a:xfrm>
            <a:off x="3504415" y="2102979"/>
            <a:ext cx="3591434" cy="507974"/>
          </a:xfrm>
          <a:prstGeom prst="rect">
            <a:avLst/>
          </a:prstGeom>
          <a:solidFill>
            <a:schemeClr val="accent1"/>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Fields (Columns)</a:t>
            </a:r>
          </a:p>
        </p:txBody>
      </p:sp>
      <p:sp>
        <p:nvSpPr>
          <p:cNvPr id="17" name="Text Placeholder 1">
            <a:extLst>
              <a:ext uri="{FF2B5EF4-FFF2-40B4-BE49-F238E27FC236}">
                <a16:creationId xmlns:a16="http://schemas.microsoft.com/office/drawing/2014/main" id="{98C3AC26-F921-0E46-8D43-27C66717BAA0}"/>
              </a:ext>
            </a:extLst>
          </p:cNvPr>
          <p:cNvSpPr txBox="1">
            <a:spLocks/>
          </p:cNvSpPr>
          <p:nvPr/>
        </p:nvSpPr>
        <p:spPr>
          <a:xfrm>
            <a:off x="3504415" y="2758147"/>
            <a:ext cx="3591434" cy="507974"/>
          </a:xfrm>
          <a:prstGeom prst="rect">
            <a:avLst/>
          </a:prstGeom>
          <a:solidFill>
            <a:schemeClr val="bg1"/>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Records (Rows)</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504415" y="3710077"/>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cxnSp>
        <p:nvCxnSpPr>
          <p:cNvPr id="10" name="Elbow Connector 9">
            <a:extLst>
              <a:ext uri="{FF2B5EF4-FFF2-40B4-BE49-F238E27FC236}">
                <a16:creationId xmlns:a16="http://schemas.microsoft.com/office/drawing/2014/main" id="{C82035F3-62F3-2D45-9DBD-AA590FB6C195}"/>
              </a:ext>
            </a:extLst>
          </p:cNvPr>
          <p:cNvCxnSpPr>
            <a:stCxn id="13" idx="1"/>
            <a:endCxn id="19" idx="1"/>
          </p:cNvCxnSpPr>
          <p:nvPr/>
        </p:nvCxnSpPr>
        <p:spPr>
          <a:xfrm rot="10800000" flipV="1">
            <a:off x="3504415" y="1701798"/>
            <a:ext cx="12700" cy="2262266"/>
          </a:xfrm>
          <a:prstGeom prst="bentConnector3">
            <a:avLst>
              <a:gd name="adj1" fmla="val 500000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7925984"/>
              </p:ext>
            </p:extLst>
          </p:nvPr>
        </p:nvGraphicFramePr>
        <p:xfrm>
          <a:off x="1286931" y="4229340"/>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no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noFill/>
                  </a:tcPr>
                </a:tc>
                <a:tc>
                  <a:txBody>
                    <a:bodyPr/>
                    <a:lstStyle/>
                    <a:p>
                      <a:pPr algn="ctr"/>
                      <a:r>
                        <a:rPr lang="en-US" sz="1400" dirty="0">
                          <a:latin typeface="Arial" panose="020B0604020202020204" pitchFamily="34" charset="0"/>
                          <a:cs typeface="Arial" panose="020B0604020202020204" pitchFamily="34" charset="0"/>
                        </a:rPr>
                        <a:t>10.99</a:t>
                      </a:r>
                    </a:p>
                  </a:txBody>
                  <a:tcPr anchor="ctr">
                    <a:no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no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noFill/>
                  </a:tcPr>
                </a:tc>
                <a:tc>
                  <a:txBody>
                    <a:bodyPr/>
                    <a:lstStyle/>
                    <a:p>
                      <a:pPr algn="ctr"/>
                      <a:r>
                        <a:rPr lang="en-US" sz="1400" dirty="0">
                          <a:latin typeface="Arial" panose="020B0604020202020204" pitchFamily="34" charset="0"/>
                          <a:cs typeface="Arial" panose="020B0604020202020204" pitchFamily="34" charset="0"/>
                        </a:rPr>
                        <a:t>5.25</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no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4003105040"/>
                  </a:ext>
                </a:extLst>
              </a:tr>
            </a:tbl>
          </a:graphicData>
        </a:graphic>
      </p:graphicFrame>
      <p:cxnSp>
        <p:nvCxnSpPr>
          <p:cNvPr id="31" name="Elbow Connector 30">
            <a:extLst>
              <a:ext uri="{FF2B5EF4-FFF2-40B4-BE49-F238E27FC236}">
                <a16:creationId xmlns:a16="http://schemas.microsoft.com/office/drawing/2014/main" id="{45B896DF-4E95-1E42-BE1D-8F8A129E2C22}"/>
              </a:ext>
            </a:extLst>
          </p:cNvPr>
          <p:cNvCxnSpPr>
            <a:stCxn id="17" idx="3"/>
          </p:cNvCxnSpPr>
          <p:nvPr/>
        </p:nvCxnSpPr>
        <p:spPr>
          <a:xfrm>
            <a:off x="7095849" y="3012134"/>
            <a:ext cx="2319082" cy="1796933"/>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724C4BED-231B-F448-B8A4-5283C2AF9E56}"/>
              </a:ext>
            </a:extLst>
          </p:cNvPr>
          <p:cNvCxnSpPr>
            <a:stCxn id="17" idx="3"/>
          </p:cNvCxnSpPr>
          <p:nvPr/>
        </p:nvCxnSpPr>
        <p:spPr>
          <a:xfrm>
            <a:off x="7095849" y="3012134"/>
            <a:ext cx="2319082" cy="2192044"/>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251119B5-6C3B-A84B-9D0D-DE7F0809DF28}"/>
              </a:ext>
            </a:extLst>
          </p:cNvPr>
          <p:cNvCxnSpPr/>
          <p:nvPr/>
        </p:nvCxnSpPr>
        <p:spPr>
          <a:xfrm rot="10800000" flipV="1">
            <a:off x="9426220" y="4965657"/>
            <a:ext cx="790225" cy="712653"/>
          </a:xfrm>
          <a:prstGeom prst="bentConnector3">
            <a:avLst>
              <a:gd name="adj1" fmla="val 2857"/>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6" name="Elbow Connector 55">
            <a:extLst>
              <a:ext uri="{FF2B5EF4-FFF2-40B4-BE49-F238E27FC236}">
                <a16:creationId xmlns:a16="http://schemas.microsoft.com/office/drawing/2014/main" id="{CA4C4E1B-D0DF-0041-828D-B74BE5616302}"/>
              </a:ext>
            </a:extLst>
          </p:cNvPr>
          <p:cNvCxnSpPr>
            <a:stCxn id="15" idx="1"/>
          </p:cNvCxnSpPr>
          <p:nvPr/>
        </p:nvCxnSpPr>
        <p:spPr>
          <a:xfrm rot="10800000" flipV="1">
            <a:off x="1286931" y="2356965"/>
            <a:ext cx="2217484" cy="2045701"/>
          </a:xfrm>
          <a:prstGeom prst="bentConnector3">
            <a:avLst>
              <a:gd name="adj1" fmla="val 13043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2383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4" name="TextBox 3">
            <a:extLst>
              <a:ext uri="{FF2B5EF4-FFF2-40B4-BE49-F238E27FC236}">
                <a16:creationId xmlns:a16="http://schemas.microsoft.com/office/drawing/2014/main" id="{B382C49A-4AAE-4342-845E-39CE84711E54}"/>
              </a:ext>
            </a:extLst>
          </p:cNvPr>
          <p:cNvSpPr txBox="1"/>
          <p:nvPr/>
        </p:nvSpPr>
        <p:spPr>
          <a:xfrm>
            <a:off x="1232995" y="1682049"/>
            <a:ext cx="7382933"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“Jan”,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“Amsterdam”,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“22”</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“Emma”,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Hague,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17,</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“rejected”</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13225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Read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Retrieves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from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name: 1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).sort({age: -1}).limit(2)</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({age: 17})</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84951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99633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385515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00197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query criteria</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384387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5035841" y="3268140"/>
            <a:ext cx="118494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projection</a:t>
            </a:r>
            <a:endParaRPr lang="en-US" dirty="0">
              <a:solidFill>
                <a:schemeClr val="accent1">
                  <a:lumMod val="50000"/>
                </a:schemeClr>
              </a:solidFill>
            </a:endParaRPr>
          </a:p>
        </p:txBody>
      </p:sp>
      <p:sp>
        <p:nvSpPr>
          <p:cNvPr id="16" name="Text Placeholder 1">
            <a:extLst>
              <a:ext uri="{FF2B5EF4-FFF2-40B4-BE49-F238E27FC236}">
                <a16:creationId xmlns:a16="http://schemas.microsoft.com/office/drawing/2014/main" id="{8B4EFA16-5F71-8949-B1D8-B062A902A996}"/>
              </a:ext>
            </a:extLst>
          </p:cNvPr>
          <p:cNvSpPr txBox="1">
            <a:spLocks/>
          </p:cNvSpPr>
          <p:nvPr/>
        </p:nvSpPr>
        <p:spPr>
          <a:xfrm>
            <a:off x="4369888" y="4760006"/>
            <a:ext cx="5750363"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dirty="0">
                <a:solidFill>
                  <a:schemeClr val="accent1">
                    <a:lumMod val="50000"/>
                  </a:schemeClr>
                </a:solidFill>
                <a:latin typeface="Arial" panose="020B0604020202020204" pitchFamily="34" charset="0"/>
                <a:cs typeface="Arial" panose="020B0604020202020204" pitchFamily="34" charset="0"/>
              </a:rPr>
              <a:t>SELECT </a:t>
            </a:r>
            <a:r>
              <a:rPr lang="en-US" dirty="0">
                <a:solidFill>
                  <a:schemeClr val="tx1"/>
                </a:solidFill>
                <a:latin typeface="Arial" panose="020B0604020202020204" pitchFamily="34" charset="0"/>
                <a:cs typeface="Arial" panose="020B0604020202020204" pitchFamily="34" charset="0"/>
              </a:rPr>
              <a:t>* </a:t>
            </a:r>
            <a:r>
              <a:rPr lang="en-US" dirty="0">
                <a:solidFill>
                  <a:schemeClr val="accent1">
                    <a:lumMod val="50000"/>
                  </a:schemeClr>
                </a:solidFill>
                <a:latin typeface="Arial" panose="020B0604020202020204" pitchFamily="34" charset="0"/>
                <a:cs typeface="Arial" panose="020B0604020202020204" pitchFamily="34" charset="0"/>
              </a:rPr>
              <a:t>FROM </a:t>
            </a:r>
            <a:r>
              <a:rPr lang="en-US" dirty="0">
                <a:solidFill>
                  <a:schemeClr val="tx1"/>
                </a:solidFill>
                <a:latin typeface="Arial" panose="020B0604020202020204" pitchFamily="34" charset="0"/>
                <a:cs typeface="Arial" panose="020B0604020202020204" pitchFamily="34" charset="0"/>
              </a:rPr>
              <a:t>users </a:t>
            </a:r>
            <a:r>
              <a:rPr lang="en-US" dirty="0">
                <a:solidFill>
                  <a:schemeClr val="accent1">
                    <a:lumMod val="50000"/>
                  </a:schemeClr>
                </a:solidFill>
                <a:latin typeface="Arial" panose="020B0604020202020204" pitchFamily="34" charset="0"/>
                <a:cs typeface="Arial" panose="020B0604020202020204" pitchFamily="34" charset="0"/>
              </a:rPr>
              <a:t>WHERE </a:t>
            </a:r>
            <a:r>
              <a:rPr lang="en-US" dirty="0">
                <a:solidFill>
                  <a:schemeClr val="tx1"/>
                </a:solidFill>
                <a:latin typeface="Arial" panose="020B0604020202020204" pitchFamily="34" charset="0"/>
                <a:cs typeface="Arial" panose="020B0604020202020204" pitchFamily="34" charset="0"/>
              </a:rPr>
              <a:t>age = 17</a:t>
            </a:r>
          </a:p>
        </p:txBody>
      </p:sp>
      <p:pic>
        <p:nvPicPr>
          <p:cNvPr id="17" name="Graphic 16" descr="Line arrow Slight curve">
            <a:extLst>
              <a:ext uri="{FF2B5EF4-FFF2-40B4-BE49-F238E27FC236}">
                <a16:creationId xmlns:a16="http://schemas.microsoft.com/office/drawing/2014/main" id="{59CD492C-3214-7141-B679-BAAAB3266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0536">
            <a:off x="3171585" y="4216905"/>
            <a:ext cx="1134260" cy="1326131"/>
          </a:xfrm>
          <a:prstGeom prst="rect">
            <a:avLst/>
          </a:prstGeom>
        </p:spPr>
      </p:pic>
      <p:sp>
        <p:nvSpPr>
          <p:cNvPr id="18" name="Text Placeholder 1">
            <a:extLst>
              <a:ext uri="{FF2B5EF4-FFF2-40B4-BE49-F238E27FC236}">
                <a16:creationId xmlns:a16="http://schemas.microsoft.com/office/drawing/2014/main" id="{055FC5B9-75CE-874D-B192-CCD3B0BE97F2}"/>
              </a:ext>
            </a:extLst>
          </p:cNvPr>
          <p:cNvSpPr txBox="1">
            <a:spLocks/>
          </p:cNvSpPr>
          <p:nvPr/>
        </p:nvSpPr>
        <p:spPr>
          <a:xfrm>
            <a:off x="7245069" y="2211964"/>
            <a:ext cx="5750363"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accent1">
                    <a:lumMod val="50000"/>
                  </a:schemeClr>
                </a:solidFill>
                <a:latin typeface="Arial" panose="020B0604020202020204" pitchFamily="34" charset="0"/>
                <a:cs typeface="Arial" panose="020B0604020202020204" pitchFamily="34" charset="0"/>
              </a:rPr>
              <a:t>SELECT </a:t>
            </a:r>
            <a:r>
              <a:rPr lang="en-US" sz="1800" dirty="0">
                <a:solidFill>
                  <a:schemeClr val="tx1"/>
                </a:solidFill>
                <a:latin typeface="Arial" panose="020B0604020202020204" pitchFamily="34" charset="0"/>
                <a:cs typeface="Arial" panose="020B0604020202020204" pitchFamily="34" charset="0"/>
              </a:rPr>
              <a:t>name </a:t>
            </a:r>
            <a:r>
              <a:rPr lang="en-US" sz="1800" dirty="0">
                <a:solidFill>
                  <a:schemeClr val="accent1">
                    <a:lumMod val="50000"/>
                  </a:schemeClr>
                </a:solidFill>
                <a:latin typeface="Arial" panose="020B0604020202020204" pitchFamily="34" charset="0"/>
                <a:cs typeface="Arial" panose="020B0604020202020204" pitchFamily="34" charset="0"/>
              </a:rPr>
              <a:t>FROM </a:t>
            </a:r>
            <a:r>
              <a:rPr lang="en-US" sz="1800" dirty="0">
                <a:solidFill>
                  <a:schemeClr val="tx1"/>
                </a:solidFill>
                <a:latin typeface="Arial" panose="020B0604020202020204" pitchFamily="34" charset="0"/>
                <a:cs typeface="Arial" panose="020B0604020202020204" pitchFamily="34" charset="0"/>
              </a:rPr>
              <a:t>users </a:t>
            </a:r>
            <a:r>
              <a:rPr lang="en-US" sz="1800" dirty="0">
                <a:solidFill>
                  <a:schemeClr val="accent1">
                    <a:lumMod val="50000"/>
                  </a:schemeClr>
                </a:solidFill>
                <a:latin typeface="Arial" panose="020B0604020202020204" pitchFamily="34" charset="0"/>
                <a:cs typeface="Arial" panose="020B0604020202020204" pitchFamily="34" charset="0"/>
              </a:rPr>
              <a:t>WHERE </a:t>
            </a:r>
            <a:r>
              <a:rPr lang="en-US" sz="1800" dirty="0">
                <a:solidFill>
                  <a:schemeClr val="tx1"/>
                </a:solidFill>
                <a:latin typeface="Arial" panose="020B0604020202020204" pitchFamily="34" charset="0"/>
                <a:cs typeface="Arial" panose="020B0604020202020204" pitchFamily="34" charset="0"/>
              </a:rPr>
              <a:t>age &gt; 18</a:t>
            </a:r>
          </a:p>
          <a:p>
            <a:pPr hangingPunct="1"/>
            <a:r>
              <a:rPr lang="en-US" sz="1800" dirty="0">
                <a:solidFill>
                  <a:schemeClr val="accent1">
                    <a:lumMod val="50000"/>
                  </a:schemeClr>
                </a:solidFill>
                <a:latin typeface="Arial" panose="020B0604020202020204" pitchFamily="34" charset="0"/>
                <a:cs typeface="Arial" panose="020B0604020202020204" pitchFamily="34" charset="0"/>
              </a:rPr>
              <a:t>LIMIT 2</a:t>
            </a:r>
            <a:endParaRPr lang="en-US" sz="1800" dirty="0">
              <a:solidFill>
                <a:schemeClr val="tx1"/>
              </a:solidFill>
              <a:latin typeface="Arial" panose="020B0604020202020204" pitchFamily="34" charset="0"/>
              <a:cs typeface="Arial" panose="020B0604020202020204" pitchFamily="34" charset="0"/>
            </a:endParaRPr>
          </a:p>
        </p:txBody>
      </p:sp>
      <p:pic>
        <p:nvPicPr>
          <p:cNvPr id="19" name="Graphic 18" descr="Line arrow Slight curve">
            <a:extLst>
              <a:ext uri="{FF2B5EF4-FFF2-40B4-BE49-F238E27FC236}">
                <a16:creationId xmlns:a16="http://schemas.microsoft.com/office/drawing/2014/main" id="{9B4421F2-CF2D-D24F-A1AA-8B49D15F03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298046">
            <a:off x="6383056" y="2765934"/>
            <a:ext cx="1134260" cy="1326131"/>
          </a:xfrm>
          <a:prstGeom prst="rect">
            <a:avLst/>
          </a:prstGeom>
        </p:spPr>
      </p:pic>
      <p:sp>
        <p:nvSpPr>
          <p:cNvPr id="20" name="object 2">
            <a:extLst>
              <a:ext uri="{FF2B5EF4-FFF2-40B4-BE49-F238E27FC236}">
                <a16:creationId xmlns:a16="http://schemas.microsoft.com/office/drawing/2014/main" id="{1E216FFD-27C2-2041-A3E1-348D5D7A1BA8}"/>
              </a:ext>
            </a:extLst>
          </p:cNvPr>
          <p:cNvSpPr txBox="1"/>
          <p:nvPr/>
        </p:nvSpPr>
        <p:spPr>
          <a:xfrm>
            <a:off x="6093968" y="5573381"/>
            <a:ext cx="5562723" cy="402674"/>
          </a:xfrm>
          <a:prstGeom prst="rect">
            <a:avLst/>
          </a:prstGeom>
        </p:spPr>
        <p:txBody>
          <a:bodyPr vert="horz" wrap="square" lIns="0" tIns="93980" rIns="0" bIns="0" rtlCol="0">
            <a:spAutoFit/>
          </a:bodyPr>
          <a:lstStyle/>
          <a:p>
            <a:pPr marL="12700">
              <a:spcBef>
                <a:spcPts val="740"/>
              </a:spcBef>
            </a:pP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ne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n</a:t>
            </a:r>
            <a:r>
              <a:rPr lang="en-US" sz="2000" dirty="0" err="1">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lang="en-US" sz="2000" dirty="0">
                <a:solidFill>
                  <a:schemeClr val="accent1">
                    <a:lumMod val="50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all </a:t>
            </a:r>
          </a:p>
        </p:txBody>
      </p:sp>
    </p:spTree>
    <p:extLst>
      <p:ext uri="{BB962C8B-B14F-4D97-AF65-F5344CB8AC3E}">
        <p14:creationId xmlns:p14="http://schemas.microsoft.com/office/powerpoint/2010/main" val="245008560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12804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Querying nested documents.</a:t>
            </a:r>
          </a:p>
        </p:txBody>
      </p:sp>
      <p:sp>
        <p:nvSpPr>
          <p:cNvPr id="14" name="TextBox 13">
            <a:extLst>
              <a:ext uri="{FF2B5EF4-FFF2-40B4-BE49-F238E27FC236}">
                <a16:creationId xmlns:a16="http://schemas.microsoft.com/office/drawing/2014/main" id="{C93A400D-7911-134C-81C4-817C46565ABD}"/>
              </a:ext>
            </a:extLst>
          </p:cNvPr>
          <p:cNvSpPr txBox="1"/>
          <p:nvPr/>
        </p:nvSpPr>
        <p:spPr>
          <a:xfrm>
            <a:off x="905617" y="244172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({name: “Nazli”, age: 16, address: {street: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 city: “Leiden”}})</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address.street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.count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39898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CRUD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3394454"/>
            <a:ext cx="10055893" cy="16874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Queries return </a:t>
            </a:r>
            <a:r>
              <a:rPr lang="en-US" dirty="0">
                <a:solidFill>
                  <a:schemeClr val="accent1">
                    <a:lumMod val="50000"/>
                  </a:schemeClr>
                </a:solidFill>
                <a:latin typeface="Arial" panose="020B0604020202020204" pitchFamily="34" charset="0"/>
                <a:cs typeface="Arial" panose="020B0604020202020204" pitchFamily="34" charset="0"/>
              </a:rPr>
              <a:t>cursors</a:t>
            </a:r>
            <a:r>
              <a:rPr lang="en-US" dirty="0">
                <a:latin typeface="Arial" panose="020B0604020202020204" pitchFamily="34" charset="0"/>
                <a:cs typeface="Arial" panose="020B0604020202020204" pitchFamily="34" charset="0"/>
              </a:rPr>
              <a:t> instead of collections</a:t>
            </a:r>
          </a:p>
          <a:p>
            <a:pPr marL="990600" lvl="1" indent="-342900" hangingPunct="1">
              <a:buFont typeface="Arial"/>
              <a:buChar char="•"/>
            </a:pPr>
            <a:r>
              <a:rPr lang="en-US" dirty="0">
                <a:latin typeface="Arial" panose="020B0604020202020204" pitchFamily="34" charset="0"/>
                <a:cs typeface="Arial" panose="020B0604020202020204" pitchFamily="34" charset="0"/>
              </a:rPr>
              <a:t>A cursor allows you to iterate through the result set</a:t>
            </a:r>
          </a:p>
          <a:p>
            <a:pPr marL="990600" lvl="1" indent="-342900" hangingPunct="1">
              <a:buFont typeface="Arial"/>
              <a:buChar char="•"/>
            </a:pPr>
            <a:r>
              <a:rPr lang="en-US" dirty="0">
                <a:latin typeface="Arial" panose="020B0604020202020204" pitchFamily="34" charset="0"/>
                <a:cs typeface="Arial" panose="020B0604020202020204" pitchFamily="34" charset="0"/>
              </a:rPr>
              <a:t>A big reason for this is performance</a:t>
            </a:r>
          </a:p>
          <a:p>
            <a:pPr marL="990600" lvl="1" indent="-342900" hangingPunct="1">
              <a:buFont typeface="Arial"/>
              <a:buChar char="•"/>
            </a:pPr>
            <a:r>
              <a:rPr lang="en-US" dirty="0">
                <a:latin typeface="Arial" panose="020B0604020202020204" pitchFamily="34" charset="0"/>
                <a:cs typeface="Arial" panose="020B0604020202020204" pitchFamily="34" charset="0"/>
              </a:rPr>
              <a:t>Much more efficient that loading all objects into memory</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F388250-4AE9-7E4F-972B-D988FBA2B5C2}"/>
              </a:ext>
            </a:extLst>
          </p:cNvPr>
          <p:cNvSpPr txBox="1"/>
          <p:nvPr/>
        </p:nvSpPr>
        <p:spPr>
          <a:xfrm>
            <a:off x="908755" y="172163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var cursor =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cursor.next</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cursor</a:t>
            </a:r>
          </a:p>
          <a:p>
            <a:endParaRPr lang="en-US"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E7263C2-FABF-5943-9A87-A8A2CC38E44F}"/>
              </a:ext>
            </a:extLst>
          </p:cNvPr>
          <p:cNvCxnSpPr>
            <a:cxnSpLocks/>
          </p:cNvCxnSpPr>
          <p:nvPr/>
        </p:nvCxnSpPr>
        <p:spPr>
          <a:xfrm>
            <a:off x="4089546" y="189582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CE984C86-BCC4-3145-982E-FF8DFD66B576}"/>
              </a:ext>
            </a:extLst>
          </p:cNvPr>
          <p:cNvSpPr/>
          <p:nvPr/>
        </p:nvSpPr>
        <p:spPr>
          <a:xfrm>
            <a:off x="5236360" y="1703920"/>
            <a:ext cx="2821790"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Returns a cursor object</a:t>
            </a:r>
            <a:endParaRPr lang="en-US" dirty="0">
              <a:solidFill>
                <a:schemeClr val="accent1">
                  <a:lumMod val="50000"/>
                </a:schemeClr>
              </a:solidFill>
            </a:endParaRPr>
          </a:p>
        </p:txBody>
      </p:sp>
    </p:spTree>
    <p:extLst>
      <p:ext uri="{BB962C8B-B14F-4D97-AF65-F5344CB8AC3E}">
        <p14:creationId xmlns:p14="http://schemas.microsoft.com/office/powerpoint/2010/main" val="16757745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Update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Updates or replaces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$set: {status: “rejected”}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{$set: {age: 30}})</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{age: 30})</a:t>
            </a: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69533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604789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72383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604210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filter</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472398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6053111" y="3256710"/>
            <a:ext cx="156966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action</a:t>
            </a:r>
            <a:endParaRPr lang="en-US" dirty="0">
              <a:solidFill>
                <a:schemeClr val="accent1">
                  <a:lumMod val="50000"/>
                </a:schemeClr>
              </a:solidFill>
            </a:endParaRPr>
          </a:p>
        </p:txBody>
      </p:sp>
    </p:spTree>
    <p:extLst>
      <p:ext uri="{BB962C8B-B14F-4D97-AF65-F5344CB8AC3E}">
        <p14:creationId xmlns:p14="http://schemas.microsoft.com/office/powerpoint/2010/main" val="383778175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Delete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Deletes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.deleteMany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status: ”rejected”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06668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519064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060899" y="318939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212364" y="3004728"/>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delete filter</a:t>
            </a:r>
            <a:endParaRPr lang="en-US" dirty="0">
              <a:solidFill>
                <a:schemeClr val="accent1">
                  <a:lumMod val="50000"/>
                </a:schemeClr>
              </a:solidFill>
            </a:endParaRPr>
          </a:p>
        </p:txBody>
      </p:sp>
    </p:spTree>
    <p:extLst>
      <p:ext uri="{BB962C8B-B14F-4D97-AF65-F5344CB8AC3E}">
        <p14:creationId xmlns:p14="http://schemas.microsoft.com/office/powerpoint/2010/main" val="334875958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Bulk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Insert, delete, update or retrieve multiple documents in a single operation!</a:t>
            </a:r>
          </a:p>
        </p:txBody>
      </p:sp>
      <p:sp>
        <p:nvSpPr>
          <p:cNvPr id="12" name="TextBox 11">
            <a:extLst>
              <a:ext uri="{FF2B5EF4-FFF2-40B4-BE49-F238E27FC236}">
                <a16:creationId xmlns:a16="http://schemas.microsoft.com/office/drawing/2014/main" id="{6822E4C1-1FA4-4A4E-BB56-B87367400D7B}"/>
              </a:ext>
            </a:extLst>
          </p:cNvPr>
          <p:cNvSpPr txBox="1"/>
          <p:nvPr/>
        </p:nvSpPr>
        <p:spPr>
          <a:xfrm>
            <a:off x="939485" y="2645975"/>
            <a:ext cx="1002202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.bulkWrite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 {name: ”Anna”, age: 18}},</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 {name: ”Terry”, age: 48}},</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updateOne</a:t>
            </a:r>
            <a:r>
              <a:rPr lang="en-US" dirty="0">
                <a:latin typeface="Arial" panose="020B0604020202020204" pitchFamily="34" charset="0"/>
                <a:cs typeface="Arial" panose="020B0604020202020204" pitchFamily="34" charset="0"/>
              </a:rPr>
              <a:t>: {filter: {name: “Nazli”}, update: {$set: {age: 28}}}</a:t>
            </a:r>
          </a:p>
          <a:p>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065757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Indexing</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What if we have 10 million documents and we need to retrieve only one?</a:t>
            </a:r>
          </a:p>
          <a:p>
            <a:pPr marL="990600" lvl="1" indent="-342900" hangingPunct="1">
              <a:buFont typeface="Arial"/>
              <a:buChar char="•"/>
            </a:pPr>
            <a:r>
              <a:rPr lang="en-US" dirty="0">
                <a:latin typeface="Arial" panose="020B0604020202020204" pitchFamily="34" charset="0"/>
                <a:cs typeface="Arial" panose="020B0604020202020204" pitchFamily="34" charset="0"/>
              </a:rPr>
              <a:t>Let’s create them!</a:t>
            </a:r>
          </a:p>
          <a:p>
            <a:pPr marL="990600" lvl="1" indent="-342900" hangingPunct="1">
              <a:buFont typeface="Arial"/>
              <a:buChar char="•"/>
            </a:pPr>
            <a:r>
              <a:rPr lang="en-US" dirty="0">
                <a:latin typeface="Arial" panose="020B0604020202020204" pitchFamily="34" charset="0"/>
                <a:cs typeface="Arial" panose="020B0604020202020204" pitchFamily="34" charset="0"/>
              </a:rPr>
              <a:t>How long does it take to find one?</a:t>
            </a:r>
          </a:p>
          <a:p>
            <a:pPr marL="342900" indent="-342900" hangingPunct="1">
              <a:buFont typeface="Arial"/>
              <a:buChar char="•"/>
            </a:pPr>
            <a:r>
              <a:rPr lang="en-US" dirty="0">
                <a:latin typeface="Arial" panose="020B0604020202020204" pitchFamily="34" charset="0"/>
                <a:cs typeface="Arial" panose="020B0604020202020204" pitchFamily="34" charset="0"/>
              </a:rPr>
              <a:t>Solution? Indexes!</a:t>
            </a:r>
          </a:p>
        </p:txBody>
      </p:sp>
      <p:sp>
        <p:nvSpPr>
          <p:cNvPr id="12" name="TextBox 11">
            <a:extLst>
              <a:ext uri="{FF2B5EF4-FFF2-40B4-BE49-F238E27FC236}">
                <a16:creationId xmlns:a16="http://schemas.microsoft.com/office/drawing/2014/main" id="{6822E4C1-1FA4-4A4E-BB56-B87367400D7B}"/>
              </a:ext>
            </a:extLst>
          </p:cNvPr>
          <p:cNvSpPr txBox="1"/>
          <p:nvPr/>
        </p:nvSpPr>
        <p:spPr>
          <a:xfrm>
            <a:off x="905616" y="3747919"/>
            <a:ext cx="612383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posts</a:t>
            </a:r>
            <a:r>
              <a:rPr lang="en-US" dirty="0" err="1">
                <a:latin typeface="Arial" panose="020B0604020202020204" pitchFamily="34" charset="0"/>
                <a:cs typeface="Arial" panose="020B0604020202020204" pitchFamily="34" charset="0"/>
              </a:rPr>
              <a:t>.ensureIndex</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student_id</a:t>
            </a:r>
            <a:r>
              <a:rPr lang="en-US" dirty="0">
                <a:latin typeface="Arial" panose="020B0604020202020204" pitchFamily="34" charset="0"/>
                <a:cs typeface="Arial" panose="020B0604020202020204" pitchFamily="34" charset="0"/>
              </a:rPr>
              <a:t>”: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posts</a:t>
            </a:r>
            <a:r>
              <a:rPr lang="en-US" dirty="0" err="1">
                <a:latin typeface="Arial" panose="020B0604020202020204" pitchFamily="34" charset="0"/>
                <a:cs typeface="Arial" panose="020B0604020202020204" pitchFamily="34" charset="0"/>
              </a:rPr>
              <a:t>.dropIndex</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student_id</a:t>
            </a:r>
            <a:r>
              <a:rPr lang="en-US" dirty="0">
                <a:latin typeface="Arial" panose="020B0604020202020204" pitchFamily="34" charset="0"/>
                <a:cs typeface="Arial" panose="020B0604020202020204" pitchFamily="34" charset="0"/>
              </a:rPr>
              <a:t>”: 1})</a:t>
            </a:r>
          </a:p>
        </p:txBody>
      </p:sp>
      <p:cxnSp>
        <p:nvCxnSpPr>
          <p:cNvPr id="13" name="Straight Arrow Connector 12">
            <a:extLst>
              <a:ext uri="{FF2B5EF4-FFF2-40B4-BE49-F238E27FC236}">
                <a16:creationId xmlns:a16="http://schemas.microsoft.com/office/drawing/2014/main" id="{B7F6BAE8-E14E-4340-BA93-27273A04CDD7}"/>
              </a:ext>
            </a:extLst>
          </p:cNvPr>
          <p:cNvCxnSpPr>
            <a:cxnSpLocks/>
          </p:cNvCxnSpPr>
          <p:nvPr/>
        </p:nvCxnSpPr>
        <p:spPr>
          <a:xfrm>
            <a:off x="5238050" y="3939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4" name="Text Placeholder 1">
            <a:extLst>
              <a:ext uri="{FF2B5EF4-FFF2-40B4-BE49-F238E27FC236}">
                <a16:creationId xmlns:a16="http://schemas.microsoft.com/office/drawing/2014/main" id="{46FA82EA-CD65-3849-9D35-81F1E94DA193}"/>
              </a:ext>
            </a:extLst>
          </p:cNvPr>
          <p:cNvSpPr txBox="1">
            <a:spLocks/>
          </p:cNvSpPr>
          <p:nvPr/>
        </p:nvSpPr>
        <p:spPr>
          <a:xfrm>
            <a:off x="6531948" y="3619096"/>
            <a:ext cx="5750363" cy="5352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b="1" dirty="0">
                <a:solidFill>
                  <a:schemeClr val="tx1"/>
                </a:solidFill>
                <a:latin typeface="Arial" panose="020B0604020202020204" pitchFamily="34" charset="0"/>
                <a:cs typeface="Arial" panose="020B0604020202020204" pitchFamily="34" charset="0"/>
              </a:rPr>
              <a:t>1</a:t>
            </a:r>
            <a:r>
              <a:rPr lang="en-US" sz="1800" dirty="0">
                <a:solidFill>
                  <a:schemeClr val="tx1"/>
                </a:solidFill>
                <a:latin typeface="Arial" panose="020B0604020202020204" pitchFamily="34" charset="0"/>
                <a:cs typeface="Arial" panose="020B0604020202020204" pitchFamily="34" charset="0"/>
              </a:rPr>
              <a:t>  Ascending</a:t>
            </a:r>
            <a:br>
              <a:rPr lang="en-US" sz="1800" dirty="0">
                <a:solidFill>
                  <a:schemeClr val="tx1"/>
                </a:solidFill>
                <a:latin typeface="Arial" panose="020B0604020202020204" pitchFamily="34" charset="0"/>
                <a:cs typeface="Arial" panose="020B0604020202020204" pitchFamily="34" charset="0"/>
              </a:rPr>
            </a:br>
            <a:r>
              <a:rPr lang="en-US" sz="1800" b="1" dirty="0">
                <a:solidFill>
                  <a:schemeClr val="tx1"/>
                </a:solidFill>
                <a:latin typeface="Arial" panose="020B0604020202020204" pitchFamily="34" charset="0"/>
                <a:cs typeface="Arial" panose="020B0604020202020204" pitchFamily="34" charset="0"/>
              </a:rPr>
              <a:t>-1 </a:t>
            </a:r>
            <a:r>
              <a:rPr lang="en-US" sz="1800" dirty="0">
                <a:solidFill>
                  <a:schemeClr val="tx1"/>
                </a:solidFill>
                <a:latin typeface="Arial" panose="020B0604020202020204" pitchFamily="34" charset="0"/>
                <a:cs typeface="Arial" panose="020B0604020202020204" pitchFamily="34" charset="0"/>
              </a:rPr>
              <a:t>Descending</a:t>
            </a:r>
          </a:p>
        </p:txBody>
      </p:sp>
    </p:spTree>
    <p:extLst>
      <p:ext uri="{BB962C8B-B14F-4D97-AF65-F5344CB8AC3E}">
        <p14:creationId xmlns:p14="http://schemas.microsoft.com/office/powerpoint/2010/main" val="135438867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a:bodyPr>
          <a:lstStyle/>
          <a:p>
            <a:pPr algn="ctr"/>
            <a:r>
              <a:rPr lang="en-US" sz="4400" dirty="0">
                <a:latin typeface="Arial" panose="020B0604020202020204" pitchFamily="34" charset="0"/>
                <a:cs typeface="Arial" panose="020B0604020202020204" pitchFamily="34" charset="0"/>
              </a:rPr>
              <a:t>Using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in</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Python application</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59059D7B-1B62-E447-9552-332DBAD4B086}"/>
              </a:ext>
            </a:extLst>
          </p:cNvPr>
          <p:cNvPicPr>
            <a:picLocks noChangeAspect="1"/>
          </p:cNvPicPr>
          <p:nvPr/>
        </p:nvPicPr>
        <p:blipFill>
          <a:blip r:embed="rId3"/>
          <a:stretch>
            <a:fillRect/>
          </a:stretch>
        </p:blipFill>
        <p:spPr>
          <a:xfrm>
            <a:off x="8622114" y="5133528"/>
            <a:ext cx="1076325" cy="1000793"/>
          </a:xfrm>
          <a:prstGeom prst="rect">
            <a:avLst/>
          </a:prstGeom>
        </p:spPr>
      </p:pic>
      <p:sp>
        <p:nvSpPr>
          <p:cNvPr id="7" name="Text Placeholder 3">
            <a:extLst>
              <a:ext uri="{FF2B5EF4-FFF2-40B4-BE49-F238E27FC236}">
                <a16:creationId xmlns:a16="http://schemas.microsoft.com/office/drawing/2014/main" id="{DF0E4819-CC63-E140-A284-BB296F935D09}"/>
              </a:ext>
            </a:extLst>
          </p:cNvPr>
          <p:cNvSpPr txBox="1">
            <a:spLocks/>
          </p:cNvSpPr>
          <p:nvPr/>
        </p:nvSpPr>
        <p:spPr>
          <a:xfrm>
            <a:off x="9667443" y="5309734"/>
            <a:ext cx="885070" cy="73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&amp;</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7890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Native Python driver for MongoDB</a:t>
            </a:r>
          </a:p>
          <a:p>
            <a:pPr marL="342900" indent="-342900" hangingPunct="1">
              <a:buFont typeface="Arial"/>
              <a:buChar char="•"/>
            </a:pPr>
            <a:r>
              <a:rPr lang="en-US" dirty="0">
                <a:latin typeface="Arial" panose="020B0604020202020204" pitchFamily="34" charset="0"/>
                <a:cs typeface="Arial" panose="020B0604020202020204" pitchFamily="34" charset="0"/>
              </a:rPr>
              <a:t>Documentation: </a:t>
            </a:r>
            <a:r>
              <a:rPr lang="en-US" dirty="0">
                <a:hlinkClick r:id="rId2"/>
              </a:rPr>
              <a:t>https://api.mongodb.com/python/current/</a:t>
            </a:r>
            <a:endParaRPr lang="en-US" dirty="0"/>
          </a:p>
          <a:p>
            <a:pPr marL="342900" indent="-342900" hangingPunct="1">
              <a:buFont typeface="Arial"/>
              <a:buChar char="•"/>
            </a:pPr>
            <a:r>
              <a:rPr lang="en-US" dirty="0">
                <a:latin typeface="Arial" panose="020B0604020202020204" pitchFamily="34" charset="0"/>
                <a:cs typeface="Arial" panose="020B0604020202020204" pitchFamily="34" charset="0"/>
              </a:rPr>
              <a:t>GitHub repo: </a:t>
            </a:r>
            <a:r>
              <a:rPr lang="en-US" dirty="0">
                <a:hlinkClick r:id="rId3"/>
              </a:rPr>
              <a:t>https://github.com/mongodb/mongo-python-driver</a:t>
            </a:r>
            <a:endParaRPr lang="en-US" dirty="0"/>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5478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955975" y="1632922"/>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457203059"/>
              </p:ext>
            </p:extLst>
          </p:nvPr>
        </p:nvGraphicFramePr>
        <p:xfrm>
          <a:off x="1738491" y="2152185"/>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10.99</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solidFill>
                      <a:schemeClr val="bg1"/>
                    </a:solid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solidFill>
                      <a:schemeClr val="bg1"/>
                    </a:solid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extLst>
                  <a:ext uri="{0D108BD9-81ED-4DB2-BD59-A6C34878D82A}">
                    <a16:rowId xmlns:a16="http://schemas.microsoft.com/office/drawing/2014/main" val="4003105040"/>
                  </a:ext>
                </a:extLst>
              </a:tr>
            </a:tbl>
          </a:graphicData>
        </a:graphic>
      </p:graphicFrame>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2962551" y="4515881"/>
            <a:ext cx="5679879" cy="801188"/>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ALL RECORDS </a:t>
            </a:r>
            <a:r>
              <a:rPr lang="en-US" sz="2800" dirty="0">
                <a:solidFill>
                  <a:schemeClr val="tx1"/>
                </a:solidFill>
                <a:latin typeface="Arial" panose="020B0604020202020204" pitchFamily="34" charset="0"/>
                <a:cs typeface="Arial" panose="020B0604020202020204" pitchFamily="34" charset="0"/>
              </a:rPr>
              <a:t>have to follow </a:t>
            </a:r>
            <a:br>
              <a:rPr lang="en-US" sz="2800" dirty="0">
                <a:solidFill>
                  <a:schemeClr val="tx1"/>
                </a:solidFill>
                <a:latin typeface="Arial" panose="020B0604020202020204" pitchFamily="34" charset="0"/>
                <a:cs typeface="Arial" panose="020B0604020202020204" pitchFamily="34" charset="0"/>
              </a:rPr>
            </a:br>
            <a:r>
              <a:rPr lang="en-US" sz="2800" dirty="0">
                <a:solidFill>
                  <a:schemeClr val="tx1"/>
                </a:solidFill>
                <a:latin typeface="Arial" panose="020B0604020202020204" pitchFamily="34" charset="0"/>
                <a:cs typeface="Arial" panose="020B0604020202020204" pitchFamily="34" charset="0"/>
              </a:rPr>
              <a:t>this </a:t>
            </a:r>
            <a:r>
              <a:rPr lang="en-US" sz="2800" dirty="0">
                <a:solidFill>
                  <a:schemeClr val="accent1">
                    <a:lumMod val="50000"/>
                  </a:schemeClr>
                </a:solidFill>
                <a:latin typeface="Arial" panose="020B0604020202020204" pitchFamily="34" charset="0"/>
                <a:cs typeface="Arial" panose="020B0604020202020204" pitchFamily="34" charset="0"/>
              </a:rPr>
              <a:t>SCHEMA!</a:t>
            </a:r>
          </a:p>
        </p:txBody>
      </p:sp>
      <p:cxnSp>
        <p:nvCxnSpPr>
          <p:cNvPr id="8" name="Elbow Connector 7">
            <a:extLst>
              <a:ext uri="{FF2B5EF4-FFF2-40B4-BE49-F238E27FC236}">
                <a16:creationId xmlns:a16="http://schemas.microsoft.com/office/drawing/2014/main" id="{CB180D49-5FBF-7A4D-9AD4-38F2A52732CE}"/>
              </a:ext>
            </a:extLst>
          </p:cNvPr>
          <p:cNvCxnSpPr>
            <a:cxnSpLocks/>
            <a:endCxn id="16" idx="1"/>
          </p:cNvCxnSpPr>
          <p:nvPr/>
        </p:nvCxnSpPr>
        <p:spPr>
          <a:xfrm rot="16200000" flipH="1">
            <a:off x="748242" y="2702166"/>
            <a:ext cx="2594958" cy="1833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AFD538-F200-8342-8F50-BD92B3A6FADC}"/>
              </a:ext>
            </a:extLst>
          </p:cNvPr>
          <p:cNvCxnSpPr/>
          <p:nvPr/>
        </p:nvCxnSpPr>
        <p:spPr>
          <a:xfrm>
            <a:off x="1117603" y="2321518"/>
            <a:ext cx="62088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4478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FACD0017-24E7-E541-80CA-BA315CCF208C}"/>
              </a:ext>
            </a:extLst>
          </p:cNvPr>
          <p:cNvCxnSpPr>
            <a:cxnSpLocks/>
          </p:cNvCxnSpPr>
          <p:nvPr/>
        </p:nvCxnSpPr>
        <p:spPr>
          <a:xfrm>
            <a:off x="5266836" y="42275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F73FEFD8-6148-8C4C-82E1-7DB215E510F5}"/>
              </a:ext>
            </a:extLst>
          </p:cNvPr>
          <p:cNvSpPr/>
          <p:nvPr/>
        </p:nvSpPr>
        <p:spPr>
          <a:xfrm>
            <a:off x="6402220" y="4069930"/>
            <a:ext cx="181595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client instance </a:t>
            </a:r>
            <a:endParaRPr lang="en-US" sz="1400" dirty="0">
              <a:solidFill>
                <a:schemeClr val="accent1">
                  <a:lumMod val="50000"/>
                </a:schemeClr>
              </a:solidFill>
            </a:endParaRPr>
          </a:p>
        </p:txBody>
      </p:sp>
      <p:cxnSp>
        <p:nvCxnSpPr>
          <p:cNvPr id="14" name="Straight Arrow Connector 13">
            <a:extLst>
              <a:ext uri="{FF2B5EF4-FFF2-40B4-BE49-F238E27FC236}">
                <a16:creationId xmlns:a16="http://schemas.microsoft.com/office/drawing/2014/main" id="{D25E5ED5-B0DC-3545-ACC0-36FA4BD68D35}"/>
              </a:ext>
            </a:extLst>
          </p:cNvPr>
          <p:cNvCxnSpPr>
            <a:cxnSpLocks/>
          </p:cNvCxnSpPr>
          <p:nvPr/>
        </p:nvCxnSpPr>
        <p:spPr>
          <a:xfrm>
            <a:off x="5270646" y="445995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5981533E-1900-A148-BAE2-BD3E0A47F1F4}"/>
              </a:ext>
            </a:extLst>
          </p:cNvPr>
          <p:cNvSpPr/>
          <p:nvPr/>
        </p:nvSpPr>
        <p:spPr>
          <a:xfrm>
            <a:off x="6406030" y="4325200"/>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database instance </a:t>
            </a:r>
            <a:endParaRPr lang="en-US" sz="1400" dirty="0">
              <a:solidFill>
                <a:schemeClr val="accent1">
                  <a:lumMod val="50000"/>
                </a:schemeClr>
              </a:solidFill>
            </a:endParaRPr>
          </a:p>
        </p:txBody>
      </p:sp>
      <p:sp>
        <p:nvSpPr>
          <p:cNvPr id="16" name="Right Brace 15">
            <a:extLst>
              <a:ext uri="{FF2B5EF4-FFF2-40B4-BE49-F238E27FC236}">
                <a16:creationId xmlns:a16="http://schemas.microsoft.com/office/drawing/2014/main" id="{F4947ECA-0B14-8746-A54C-C52B56DA3606}"/>
              </a:ext>
            </a:extLst>
          </p:cNvPr>
          <p:cNvSpPr/>
          <p:nvPr/>
        </p:nvSpPr>
        <p:spPr>
          <a:xfrm>
            <a:off x="5266836" y="4617314"/>
            <a:ext cx="404002" cy="580135"/>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Rectangle 16">
            <a:extLst>
              <a:ext uri="{FF2B5EF4-FFF2-40B4-BE49-F238E27FC236}">
                <a16:creationId xmlns:a16="http://schemas.microsoft.com/office/drawing/2014/main" id="{B89F4DB5-A65F-574B-8E0E-6561DCBEBCE1}"/>
              </a:ext>
            </a:extLst>
          </p:cNvPr>
          <p:cNvSpPr/>
          <p:nvPr/>
        </p:nvSpPr>
        <p:spPr>
          <a:xfrm>
            <a:off x="5670838" y="4753492"/>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collection instance </a:t>
            </a:r>
            <a:endParaRPr lang="en-US" sz="1400" dirty="0">
              <a:solidFill>
                <a:schemeClr val="accent1">
                  <a:lumMod val="50000"/>
                </a:schemeClr>
              </a:solidFill>
            </a:endParaRPr>
          </a:p>
        </p:txBody>
      </p:sp>
    </p:spTree>
    <p:extLst>
      <p:ext uri="{BB962C8B-B14F-4D97-AF65-F5344CB8AC3E}">
        <p14:creationId xmlns:p14="http://schemas.microsoft.com/office/powerpoint/2010/main" val="3853958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3B8627A-4326-D749-909D-EC67FC6297F0}"/>
              </a:ext>
            </a:extLst>
          </p:cNvPr>
          <p:cNvSpPr/>
          <p:nvPr/>
        </p:nvSpPr>
        <p:spPr>
          <a:xfrm>
            <a:off x="6882023" y="2748882"/>
            <a:ext cx="4621530" cy="2123658"/>
          </a:xfrm>
          <a:prstGeom prst="rect">
            <a:avLst/>
          </a:prstGeom>
        </p:spPr>
        <p:txBody>
          <a:bodyPr wrap="square">
            <a:spAutoFit/>
          </a:bodyPr>
          <a:lstStyle/>
          <a:p>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client.close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"MongoDB connection closed."</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__enter__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br>
              <a:rPr lang="en-US" sz="1200" dirty="0">
                <a:solidFill>
                  <a:srgbClr val="94558D"/>
                </a:solidFill>
                <a:latin typeface="Arial" panose="020B0604020202020204" pitchFamily="34" charset="0"/>
                <a:cs typeface="Arial" panose="020B0604020202020204" pitchFamily="34" charset="0"/>
              </a:rPr>
            </a:br>
            <a:br>
              <a:rPr lang="en-US" sz="1200" dirty="0">
                <a:solidFill>
                  <a:srgbClr val="94558D"/>
                </a:solidFill>
                <a:latin typeface="Arial" panose="020B0604020202020204" pitchFamily="34" charset="0"/>
                <a:cs typeface="Arial" panose="020B0604020202020204" pitchFamily="34" charset="0"/>
              </a:rPr>
            </a:br>
            <a:r>
              <a:rPr lang="en-US" sz="1200" dirty="0">
                <a:solidFill>
                  <a:srgbClr val="94558D"/>
                </a:solidFill>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__exit__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exc_type</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exc_value</a:t>
            </a:r>
            <a:r>
              <a:rPr lang="en-US" sz="1200" dirty="0">
                <a:solidFill>
                  <a:srgbClr val="CC7832"/>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traceback):</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669E6E7-93A6-1C43-BE81-66BE3A7F3C8B}"/>
              </a:ext>
            </a:extLst>
          </p:cNvPr>
          <p:cNvSpPr/>
          <p:nvPr/>
        </p:nvSpPr>
        <p:spPr>
          <a:xfrm>
            <a:off x="6042660" y="5571777"/>
            <a:ext cx="6096000" cy="461665"/>
          </a:xfrm>
          <a:prstGeom prst="rect">
            <a:avLst/>
          </a:prstGeom>
        </p:spPr>
        <p:txBody>
          <a:bodyPr>
            <a:spAutoFit/>
          </a:bodyPr>
          <a:lstStyle/>
          <a:p>
            <a:r>
              <a:rPr lang="en-US" sz="1200">
                <a:latin typeface="Arial" panose="020B0604020202020204" pitchFamily="34" charset="0"/>
                <a:cs typeface="Arial" panose="020B0604020202020204" pitchFamily="34" charset="0"/>
              </a:rPr>
              <a:t>Read more here:</a:t>
            </a:r>
            <a:br>
              <a:rPr lang="en-US" sz="1200">
                <a:hlinkClick r:id="rId2"/>
              </a:rPr>
            </a:br>
            <a:r>
              <a:rPr lang="en-US" sz="1200">
                <a:hlinkClick r:id="rId2"/>
              </a:rPr>
              <a:t>https://stackoverflow.com/questions/1984325/explaining-pythons-enter-and-exit</a:t>
            </a:r>
            <a:endParaRPr lang="en-US" sz="1200"/>
          </a:p>
        </p:txBody>
      </p:sp>
      <p:sp>
        <p:nvSpPr>
          <p:cNvPr id="21" name="Left Brace 20">
            <a:extLst>
              <a:ext uri="{FF2B5EF4-FFF2-40B4-BE49-F238E27FC236}">
                <a16:creationId xmlns:a16="http://schemas.microsoft.com/office/drawing/2014/main" id="{7429C119-3CB1-3E4D-9AB2-35604873B923}"/>
              </a:ext>
            </a:extLst>
          </p:cNvPr>
          <p:cNvSpPr/>
          <p:nvPr/>
        </p:nvSpPr>
        <p:spPr>
          <a:xfrm>
            <a:off x="6738566" y="3554730"/>
            <a:ext cx="286913" cy="1040130"/>
          </a:xfrm>
          <a:prstGeom prst="leftBrac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7" name="Straight Arrow Connector 26">
            <a:extLst>
              <a:ext uri="{FF2B5EF4-FFF2-40B4-BE49-F238E27FC236}">
                <a16:creationId xmlns:a16="http://schemas.microsoft.com/office/drawing/2014/main" id="{70ED1A1C-B723-BA4C-9A5D-FB77DAB2EAC9}"/>
              </a:ext>
            </a:extLst>
          </p:cNvPr>
          <p:cNvCxnSpPr>
            <a:cxnSpLocks/>
          </p:cNvCxnSpPr>
          <p:nvPr/>
        </p:nvCxnSpPr>
        <p:spPr>
          <a:xfrm flipV="1">
            <a:off x="6339980" y="4165887"/>
            <a:ext cx="326858" cy="1313424"/>
          </a:xfrm>
          <a:prstGeom prst="straightConnector1">
            <a:avLst/>
          </a:prstGeom>
          <a:noFill/>
          <a:ln w="28575" cap="flat">
            <a:solidFill>
              <a:srgbClr val="C00000"/>
            </a:solidFill>
            <a:prstDash val="solid"/>
            <a:miter lim="800000"/>
            <a:headEnd type="triangle" w="med" len="med"/>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51606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BASIC CRUD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786415" y="1702814"/>
            <a:ext cx="6143028" cy="3970318"/>
          </a:xfrm>
          <a:prstGeom prst="rect">
            <a:avLst/>
          </a:prstGeom>
        </p:spPr>
        <p:txBody>
          <a:bodyPr wrap="none">
            <a:spAutoFit/>
          </a:bodyPr>
          <a:lstStyle/>
          <a:p>
            <a:r>
              <a:rPr lang="en-US">
                <a:solidFill>
                  <a:schemeClr val="tx1"/>
                </a:solidFill>
                <a:latin typeface="Arial" panose="020B0604020202020204" pitchFamily="34" charset="0"/>
                <a:cs typeface="Arial" panose="020B0604020202020204" pitchFamily="34" charset="0"/>
              </a:rPr>
              <a:t>docs</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test_collection.find_one({</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p>
          <a:p>
            <a:r>
              <a:rPr lang="en-US">
                <a:solidFill>
                  <a:srgbClr val="CC7832"/>
                </a:solidFill>
                <a:latin typeface="Arial" panose="020B0604020202020204" pitchFamily="34" charset="0"/>
                <a:cs typeface="Arial" panose="020B0604020202020204" pitchFamily="34" charset="0"/>
              </a:rPr>
              <a:t>for </a:t>
            </a:r>
            <a:r>
              <a:rPr lang="en-US">
                <a:latin typeface="Arial" panose="020B0604020202020204" pitchFamily="34" charset="0"/>
                <a:cs typeface="Arial" panose="020B0604020202020204" pitchFamily="34" charset="0"/>
              </a:rPr>
              <a:t>doc </a:t>
            </a:r>
            <a:r>
              <a:rPr lang="en-US">
                <a:solidFill>
                  <a:srgbClr val="CC7832"/>
                </a:solidFill>
                <a:latin typeface="Arial" panose="020B0604020202020204" pitchFamily="34" charset="0"/>
                <a:cs typeface="Arial" panose="020B0604020202020204" pitchFamily="34" charset="0"/>
              </a:rPr>
              <a:t>in </a:t>
            </a:r>
            <a:r>
              <a:rPr lang="en-US">
                <a:latin typeface="Arial" panose="020B0604020202020204" pitchFamily="34" charset="0"/>
                <a:cs typeface="Arial" panose="020B0604020202020204" pitchFamily="34" charset="0"/>
              </a:rPr>
              <a:t>docs:</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8888C6"/>
                </a:solidFill>
                <a:latin typeface="Arial" panose="020B0604020202020204" pitchFamily="34" charset="0"/>
                <a:cs typeface="Arial" panose="020B0604020202020204" pitchFamily="34" charset="0"/>
              </a:rPr>
              <a:t>print</a:t>
            </a:r>
            <a:r>
              <a:rPr lang="en-US">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result</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test_collection.update_one(</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en-US">
                <a:solidFill>
                  <a:srgbClr val="6A8759"/>
                </a:solidFill>
                <a:latin typeface="Arial" panose="020B0604020202020204" pitchFamily="34" charset="0"/>
                <a:cs typeface="Arial" panose="020B0604020202020204" pitchFamily="34" charset="0"/>
              </a:rPr>
              <a:t>"$set"</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'new_value'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solidFill>
                  <a:srgbClr val="AA4926"/>
                </a:solidFill>
                <a:latin typeface="Arial" panose="020B0604020202020204" pitchFamily="34" charset="0"/>
                <a:cs typeface="Arial" panose="020B0604020202020204" pitchFamily="34" charset="0"/>
              </a:rPr>
              <a:t>upsert</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True</a:t>
            </a:r>
            <a:br>
              <a:rPr lang="en-US">
                <a:solidFill>
                  <a:srgbClr val="CC7832"/>
                </a:solidFill>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delete_result </a:t>
            </a:r>
            <a:r>
              <a:rPr lang="en-US">
                <a:latin typeface="Arial" panose="020B0604020202020204" pitchFamily="34" charset="0"/>
                <a:cs typeface="Arial" panose="020B0604020202020204" pitchFamily="34" charset="0"/>
              </a:rPr>
              <a:t>= test_collection.delete_many(</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66900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fontScale="90000"/>
          </a:bodyPr>
          <a:lstStyle/>
          <a:p>
            <a:r>
              <a:rPr lang="en-US" dirty="0"/>
              <a:t>Pymongo: BASIC aggregation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374935" y="1702814"/>
            <a:ext cx="5535490" cy="3200876"/>
          </a:xfrm>
          <a:prstGeom prst="rect">
            <a:avLst/>
          </a:prstGeom>
        </p:spPr>
        <p:txBody>
          <a:bodyPr wrap="none">
            <a:spAutoFit/>
          </a:bodyPr>
          <a:lstStyle/>
          <a:p>
            <a:r>
              <a:rPr lang="en-US" sz="1600">
                <a:solidFill>
                  <a:srgbClr val="CC7832"/>
                </a:solidFill>
                <a:latin typeface="Arial" panose="020B0604020202020204" pitchFamily="34" charset="0"/>
                <a:cs typeface="Arial" panose="020B0604020202020204" pitchFamily="34" charset="0"/>
              </a:rPr>
              <a:t>from </a:t>
            </a:r>
            <a:r>
              <a:rPr lang="en-US" sz="1600">
                <a:latin typeface="Arial" panose="020B0604020202020204" pitchFamily="34" charset="0"/>
                <a:cs typeface="Arial" panose="020B0604020202020204" pitchFamily="34" charset="0"/>
              </a:rPr>
              <a:t>pymongo </a:t>
            </a:r>
            <a:r>
              <a:rPr lang="en-US" sz="1600">
                <a:solidFill>
                  <a:srgbClr val="CC7832"/>
                </a:solidFill>
                <a:latin typeface="Arial" panose="020B0604020202020204" pitchFamily="34" charset="0"/>
                <a:cs typeface="Arial" panose="020B0604020202020204" pitchFamily="34" charset="0"/>
              </a:rPr>
              <a:t>import </a:t>
            </a:r>
            <a:r>
              <a:rPr lang="en-US" sz="1600">
                <a:latin typeface="Arial" panose="020B0604020202020204" pitchFamily="34" charset="0"/>
                <a:cs typeface="Arial" panose="020B0604020202020204" pitchFamily="34" charset="0"/>
              </a:rPr>
              <a:t>DESCENDING</a:t>
            </a: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UpdateMany, errors</a:t>
            </a:r>
          </a:p>
          <a:p>
            <a:endParaRPr lang="en-US">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results = </a:t>
            </a:r>
            <a:r>
              <a:rPr lang="en-US" sz="1600">
                <a:solidFill>
                  <a:srgbClr val="94558D"/>
                </a:solidFill>
                <a:latin typeface="Arial" panose="020B0604020202020204" pitchFamily="34" charset="0"/>
                <a:cs typeface="Arial" panose="020B0604020202020204" pitchFamily="34" charset="0"/>
              </a:rPr>
              <a:t>test_collection</a:t>
            </a:r>
            <a:r>
              <a:rPr lang="en-US" sz="1600">
                <a:latin typeface="Arial" panose="020B0604020202020204" pitchFamily="34" charset="0"/>
                <a:cs typeface="Arial" panose="020B0604020202020204" pitchFamily="34" charset="0"/>
              </a:rPr>
              <a:t>.aggregate(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"$match"</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"$sort"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”BSN"</a:t>
            </a:r>
            <a:r>
              <a:rPr lang="en-US" sz="1600">
                <a:latin typeface="Arial" panose="020B0604020202020204" pitchFamily="34" charset="0"/>
                <a:cs typeface="Arial" panose="020B0604020202020204" pitchFamily="34" charset="0"/>
              </a:rPr>
              <a:t>: DESCENDING}}</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"$limit"</a:t>
            </a:r>
            <a:r>
              <a:rPr lang="en-US" sz="1600">
                <a:latin typeface="Arial" panose="020B0604020202020204" pitchFamily="34" charset="0"/>
                <a:cs typeface="Arial" panose="020B0604020202020204" pitchFamily="34" charset="0"/>
              </a:rPr>
              <a:t>: 200}]</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a:t>
            </a:r>
          </a:p>
          <a:p>
            <a:endParaRPr lang="en-US" sz="1600">
              <a:latin typeface="Arial" panose="020B0604020202020204" pitchFamily="34" charset="0"/>
              <a:cs typeface="Arial" panose="020B0604020202020204" pitchFamily="34" charset="0"/>
            </a:endParaRPr>
          </a:p>
          <a:p>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8888C6"/>
                </a:solidFill>
                <a:latin typeface="Arial" panose="020B0604020202020204" pitchFamily="34" charset="0"/>
                <a:cs typeface="Arial" panose="020B0604020202020204" pitchFamily="34" charset="0"/>
              </a:rPr>
              <a:t>print</a:t>
            </a:r>
            <a:r>
              <a:rPr lang="en-US" sz="1600">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622215E-F69E-0149-A9E4-A9296A5E9488}"/>
              </a:ext>
            </a:extLst>
          </p:cNvPr>
          <p:cNvSpPr/>
          <p:nvPr/>
        </p:nvSpPr>
        <p:spPr>
          <a:xfrm>
            <a:off x="5933563" y="2067506"/>
            <a:ext cx="6096000" cy="3108543"/>
          </a:xfrm>
          <a:prstGeom prst="rect">
            <a:avLst/>
          </a:prstGeom>
        </p:spPr>
        <p:txBody>
          <a:bodyPr>
            <a:spAutoFit/>
          </a:bodyPr>
          <a:lstStyle/>
          <a:p>
            <a:r>
              <a:rPr lang="en-US" sz="1600">
                <a:solidFill>
                  <a:srgbClr val="CC7832"/>
                </a:solidFill>
                <a:latin typeface="Arial" panose="020B0604020202020204" pitchFamily="34" charset="0"/>
                <a:cs typeface="Arial" panose="020B0604020202020204" pitchFamily="34" charset="0"/>
              </a:rPr>
              <a:t>try</a:t>
            </a:r>
            <a:r>
              <a:rPr lang="en-US" sz="1600">
                <a:latin typeface="Arial" panose="020B0604020202020204" pitchFamily="34" charset="0"/>
                <a:cs typeface="Arial" panose="020B0604020202020204" pitchFamily="34" charset="0"/>
              </a:rPr>
              <a:t>:</a:t>
            </a:r>
            <a:endParaRPr lang="en-US" sz="1600">
              <a:solidFill>
                <a:srgbClr val="94558D"/>
              </a:solidFill>
              <a:latin typeface="Arial" panose="020B0604020202020204" pitchFamily="34" charset="0"/>
              <a:cs typeface="Arial" panose="020B0604020202020204" pitchFamily="34" charset="0"/>
            </a:endParaRPr>
          </a:p>
          <a:p>
            <a:r>
              <a:rPr lang="en-US" sz="1600">
                <a:solidFill>
                  <a:srgbClr val="94558D"/>
                </a:solidFill>
                <a:latin typeface="Arial" panose="020B0604020202020204" pitchFamily="34" charset="0"/>
                <a:cs typeface="Arial" panose="020B0604020202020204" pitchFamily="34" charset="0"/>
              </a:rPr>
              <a:t>    test_collection</a:t>
            </a:r>
            <a:r>
              <a:rPr lang="en-US" sz="1600">
                <a:latin typeface="Arial" panose="020B0604020202020204" pitchFamily="34" charset="0"/>
                <a:cs typeface="Arial" panose="020B0604020202020204" pitchFamily="34" charset="0"/>
              </a:rPr>
              <a:t>.bulk_write(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UpdateMany(</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"$set"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 as_customer "</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True</a:t>
            </a:r>
            <a:r>
              <a:rPr lang="en-US" sz="1600">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p>
          <a:p>
            <a:r>
              <a:rPr lang="en-US" sz="1600">
                <a:solidFill>
                  <a:srgbClr val="CC7832"/>
                </a:solidFill>
                <a:latin typeface="Arial" panose="020B0604020202020204" pitchFamily="34" charset="0"/>
                <a:cs typeface="Arial" panose="020B0604020202020204" pitchFamily="34" charset="0"/>
              </a:rPr>
              <a:t>except </a:t>
            </a:r>
            <a:r>
              <a:rPr lang="en-US" sz="1600">
                <a:latin typeface="Arial" panose="020B0604020202020204" pitchFamily="34" charset="0"/>
                <a:cs typeface="Arial" panose="020B0604020202020204" pitchFamily="34" charset="0"/>
              </a:rPr>
              <a:t>errors.BulkWriteError </a:t>
            </a:r>
            <a:r>
              <a:rPr lang="en-US" sz="1600">
                <a:solidFill>
                  <a:srgbClr val="CC7832"/>
                </a:solidFill>
                <a:latin typeface="Arial" panose="020B0604020202020204" pitchFamily="34" charset="0"/>
                <a:cs typeface="Arial" panose="020B0604020202020204" pitchFamily="34" charset="0"/>
              </a:rPr>
              <a:t>as </a:t>
            </a:r>
            <a:r>
              <a:rPr lang="en-US" sz="1600">
                <a:latin typeface="Arial" panose="020B0604020202020204" pitchFamily="34" charset="0"/>
                <a:cs typeface="Arial" panose="020B0604020202020204" pitchFamily="34" charset="0"/>
              </a:rPr>
              <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raise </a:t>
            </a:r>
            <a:r>
              <a:rPr lang="en-US" sz="160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46670717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763250" y="2697404"/>
            <a:ext cx="6525566" cy="1463193"/>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create our first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application!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042994" y="4270340"/>
            <a:ext cx="8106012"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latin typeface="Arial" panose="020B0604020202020204" pitchFamily="34" charset="0"/>
                <a:cs typeface="Arial" panose="020B0604020202020204" pitchFamily="34" charset="0"/>
              </a:rPr>
              <a:t>Go to:</a:t>
            </a:r>
          </a:p>
          <a:p>
            <a:pPr algn="ctr" hangingPunct="1"/>
            <a:r>
              <a:rPr lang="en-US" sz="2800">
                <a:hlinkClick r:id="rId3"/>
              </a:rPr>
              <a:t>https://github.com/Dzvezdana/introduction-to-pymongo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305933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Interested to learn more?</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04023F-80FA-D44E-BC59-9572D6612EC5}"/>
              </a:ext>
            </a:extLst>
          </p:cNvPr>
          <p:cNvSpPr/>
          <p:nvPr/>
        </p:nvSpPr>
        <p:spPr>
          <a:xfrm>
            <a:off x="711199" y="3262517"/>
            <a:ext cx="9234311" cy="2308324"/>
          </a:xfrm>
          <a:prstGeom prst="rect">
            <a:avLst/>
          </a:prstGeom>
        </p:spPr>
        <p:txBody>
          <a:bodyPr wrap="square">
            <a:spAutoFit/>
          </a:bodyPr>
          <a:lstStyle/>
          <a:p>
            <a:pPr marL="285750" indent="-285750">
              <a:buFont typeface="Arial" panose="020B0604020202020204" pitchFamily="34" charset="0"/>
              <a:buChar char="•"/>
            </a:pPr>
            <a:r>
              <a:rPr lang="en-US">
                <a:hlinkClick r:id="rId2"/>
              </a:rPr>
              <a:t>https://severalnines.com/database-blog/understanding-mongodb-indexes</a:t>
            </a:r>
            <a:endParaRPr lang="en-US"/>
          </a:p>
          <a:p>
            <a:pPr marL="285750" indent="-285750">
              <a:buFont typeface="Arial" panose="020B0604020202020204" pitchFamily="34" charset="0"/>
              <a:buChar char="•"/>
            </a:pPr>
            <a:r>
              <a:rPr lang="en-US">
                <a:hlinkClick r:id="rId3"/>
              </a:rPr>
              <a:t>https://www.tutorialspoint.com/mongodb</a:t>
            </a:r>
            <a:endParaRPr lang="en-US" b="1"/>
          </a:p>
          <a:p>
            <a:pPr marL="285750" indent="-285750">
              <a:buFont typeface="Arial" panose="020B0604020202020204" pitchFamily="34" charset="0"/>
              <a:buChar char="•"/>
            </a:pPr>
            <a:r>
              <a:rPr lang="en-US">
                <a:hlinkClick r:id="rId4"/>
              </a:rPr>
              <a:t>https://docs.mongodb.com/manual/</a:t>
            </a:r>
            <a:endParaRPr lang="en-US"/>
          </a:p>
          <a:p>
            <a:pPr marL="285750" indent="-285750">
              <a:buFont typeface="Arial" panose="020B0604020202020204" pitchFamily="34" charset="0"/>
              <a:buChar char="•"/>
            </a:pPr>
            <a:r>
              <a:rPr lang="en-US">
                <a:hlinkClick r:id="rId5"/>
              </a:rPr>
              <a:t>http://zetcode.com/python/pymongo/</a:t>
            </a:r>
            <a:endParaRPr lang="en-US"/>
          </a:p>
          <a:p>
            <a:pPr marL="285750" indent="-285750">
              <a:buFont typeface="Arial" panose="020B0604020202020204" pitchFamily="34" charset="0"/>
              <a:buChar char="•"/>
            </a:pPr>
            <a:r>
              <a:rPr lang="en-US">
                <a:hlinkClick r:id="rId6"/>
              </a:rPr>
              <a:t>https://motor.readthedocs.io/en/stable/</a:t>
            </a:r>
            <a:endParaRPr lang="en-US"/>
          </a:p>
          <a:p>
            <a:pPr marL="285750" indent="-285750">
              <a:buFont typeface="Arial" panose="020B0604020202020204" pitchFamily="34" charset="0"/>
              <a:buChar char="•"/>
            </a:pPr>
            <a:r>
              <a:rPr lang="en-US">
                <a:hlinkClick r:id="rId7"/>
              </a:rPr>
              <a:t>https://realpython.com/introduction-to-mongodb-and-python/</a:t>
            </a:r>
            <a:endParaRPr lang="en-US"/>
          </a:p>
          <a:p>
            <a:pPr marL="285750" indent="-285750">
              <a:buFont typeface="Arial" panose="020B0604020202020204" pitchFamily="34" charset="0"/>
              <a:buChar char="•"/>
            </a:pPr>
            <a:r>
              <a:rPr lang="en-US">
                <a:hlinkClick r:id="rId8"/>
              </a:rPr>
              <a:t>http://mongoengine.org/</a:t>
            </a:r>
            <a:endParaRPr lang="en-US"/>
          </a:p>
          <a:p>
            <a:pPr marL="285750"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8CF4B33A-50CA-8642-ABBB-CF13F9D0A39D}"/>
              </a:ext>
            </a:extLst>
          </p:cNvPr>
          <p:cNvPicPr>
            <a:picLocks noChangeAspect="1"/>
          </p:cNvPicPr>
          <p:nvPr/>
        </p:nvPicPr>
        <p:blipFill>
          <a:blip r:embed="rId9"/>
          <a:stretch>
            <a:fillRect/>
          </a:stretch>
        </p:blipFill>
        <p:spPr>
          <a:xfrm>
            <a:off x="8619400" y="2759710"/>
            <a:ext cx="2342109" cy="3345870"/>
          </a:xfrm>
          <a:prstGeom prst="rect">
            <a:avLst/>
          </a:prstGeom>
        </p:spPr>
      </p:pic>
      <p:sp>
        <p:nvSpPr>
          <p:cNvPr id="6" name="Rectangle 5">
            <a:extLst>
              <a:ext uri="{FF2B5EF4-FFF2-40B4-BE49-F238E27FC236}">
                <a16:creationId xmlns:a16="http://schemas.microsoft.com/office/drawing/2014/main" id="{7B334CC7-3B23-204A-ABC5-C2CB3C2801FC}"/>
              </a:ext>
            </a:extLst>
          </p:cNvPr>
          <p:cNvSpPr/>
          <p:nvPr/>
        </p:nvSpPr>
        <p:spPr>
          <a:xfrm>
            <a:off x="711198" y="1651714"/>
            <a:ext cx="9234311" cy="1107996"/>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Some things that are important, but we didn’t cover:</a:t>
            </a:r>
          </a:p>
          <a:p>
            <a:pPr lvl="5" indent="0"/>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Motor</a:t>
            </a:r>
            <a:r>
              <a:rPr lang="en-US" sz="1600" dirty="0">
                <a:latin typeface="Arial" panose="020B0604020202020204" pitchFamily="34" charset="0"/>
                <a:cs typeface="Arial" panose="020B0604020202020204" pitchFamily="34" charset="0"/>
              </a:rPr>
              <a:t>: Asynchronous Python driver for MongoDB</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 </a:t>
            </a:r>
            <a:r>
              <a:rPr lang="en-US" sz="1600" b="1" dirty="0" err="1">
                <a:latin typeface="Arial" panose="020B0604020202020204" pitchFamily="34" charset="0"/>
                <a:cs typeface="Arial" panose="020B0604020202020204" pitchFamily="34" charset="0"/>
              </a:rPr>
              <a:t>MongoEngine</a:t>
            </a:r>
            <a:r>
              <a:rPr lang="en-US" sz="1600" dirty="0">
                <a:latin typeface="Arial" panose="020B0604020202020204" pitchFamily="34" charset="0"/>
                <a:cs typeface="Arial" panose="020B0604020202020204" pitchFamily="34" charset="0"/>
              </a:rPr>
              <a:t>: Python object data mapper for MongoDB</a:t>
            </a:r>
          </a:p>
          <a:p>
            <a:pPr lvl="5" indent="0"/>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Different types of indexes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23102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641600" y="456670"/>
            <a:ext cx="6908801" cy="815740"/>
          </a:xfrm>
        </p:spPr>
        <p:txBody>
          <a:bodyPr>
            <a:normAutofit/>
          </a:bodyPr>
          <a:lstStyle/>
          <a:p>
            <a:r>
              <a:rPr lang="en-US" dirty="0"/>
              <a:t>Database Relations</a:t>
            </a:r>
          </a:p>
        </p:txBody>
      </p:sp>
      <p:sp>
        <p:nvSpPr>
          <p:cNvPr id="13" name="Text Placeholder 1">
            <a:extLst>
              <a:ext uri="{FF2B5EF4-FFF2-40B4-BE49-F238E27FC236}">
                <a16:creationId xmlns:a16="http://schemas.microsoft.com/office/drawing/2014/main" id="{06B68E86-6A18-5C42-BFF2-9FE319A921C4}"/>
              </a:ext>
            </a:extLst>
          </p:cNvPr>
          <p:cNvSpPr txBox="1">
            <a:spLocks/>
          </p:cNvSpPr>
          <p:nvPr/>
        </p:nvSpPr>
        <p:spPr>
          <a:xfrm>
            <a:off x="2265538" y="3687937"/>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4" name="Table 13">
            <a:extLst>
              <a:ext uri="{FF2B5EF4-FFF2-40B4-BE49-F238E27FC236}">
                <a16:creationId xmlns:a16="http://schemas.microsoft.com/office/drawing/2014/main" id="{F2A35F15-A7A5-184F-B2B2-128FDC465501}"/>
              </a:ext>
            </a:extLst>
          </p:cNvPr>
          <p:cNvGraphicFramePr>
            <a:graphicFrameLocks noGrp="1"/>
          </p:cNvGraphicFramePr>
          <p:nvPr>
            <p:extLst>
              <p:ext uri="{D42A27DB-BD31-4B8C-83A1-F6EECF244321}">
                <p14:modId xmlns:p14="http://schemas.microsoft.com/office/powerpoint/2010/main" val="233989298"/>
              </p:ext>
            </p:extLst>
          </p:nvPr>
        </p:nvGraphicFramePr>
        <p:xfrm>
          <a:off x="496713" y="4128474"/>
          <a:ext cx="6575600" cy="1475904"/>
        </p:xfrm>
        <a:graphic>
          <a:graphicData uri="http://schemas.openxmlformats.org/drawingml/2006/table">
            <a:tbl>
              <a:tblPr firstRow="1" bandRow="1">
                <a:tableStyleId>{5940675A-B579-460E-94D1-54222C63F5DA}</a:tableStyleId>
              </a:tblPr>
              <a:tblGrid>
                <a:gridCol w="874887">
                  <a:extLst>
                    <a:ext uri="{9D8B030D-6E8A-4147-A177-3AD203B41FA5}">
                      <a16:colId xmlns:a16="http://schemas.microsoft.com/office/drawing/2014/main" val="567917360"/>
                    </a:ext>
                  </a:extLst>
                </a:gridCol>
                <a:gridCol w="1728788">
                  <a:extLst>
                    <a:ext uri="{9D8B030D-6E8A-4147-A177-3AD203B41FA5}">
                      <a16:colId xmlns:a16="http://schemas.microsoft.com/office/drawing/2014/main" val="1930981235"/>
                    </a:ext>
                  </a:extLst>
                </a:gridCol>
                <a:gridCol w="1485900">
                  <a:extLst>
                    <a:ext uri="{9D8B030D-6E8A-4147-A177-3AD203B41FA5}">
                      <a16:colId xmlns:a16="http://schemas.microsoft.com/office/drawing/2014/main" val="2744788968"/>
                    </a:ext>
                  </a:extLst>
                </a:gridCol>
                <a:gridCol w="2486025">
                  <a:extLst>
                    <a:ext uri="{9D8B030D-6E8A-4147-A177-3AD203B41FA5}">
                      <a16:colId xmlns:a16="http://schemas.microsoft.com/office/drawing/2014/main" val="914862101"/>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10.99</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solidFill>
                      <a:srgbClr val="F71300"/>
                    </a:solidFill>
                  </a:tcPr>
                </a:tc>
                <a:extLst>
                  <a:ext uri="{0D108BD9-81ED-4DB2-BD59-A6C34878D82A}">
                    <a16:rowId xmlns:a16="http://schemas.microsoft.com/office/drawing/2014/main" val="1511913194"/>
                  </a:ext>
                </a:extLst>
              </a:tr>
              <a:tr h="446072">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5" name="Text Placeholder 1">
            <a:extLst>
              <a:ext uri="{FF2B5EF4-FFF2-40B4-BE49-F238E27FC236}">
                <a16:creationId xmlns:a16="http://schemas.microsoft.com/office/drawing/2014/main" id="{FD1C8682-ADA9-E343-9574-69DE8DBE1BF0}"/>
              </a:ext>
            </a:extLst>
          </p:cNvPr>
          <p:cNvSpPr txBox="1">
            <a:spLocks/>
          </p:cNvSpPr>
          <p:nvPr/>
        </p:nvSpPr>
        <p:spPr>
          <a:xfrm>
            <a:off x="2231662" y="1477160"/>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Users</a:t>
            </a:r>
          </a:p>
        </p:txBody>
      </p:sp>
      <p:graphicFrame>
        <p:nvGraphicFramePr>
          <p:cNvPr id="17" name="Table 16">
            <a:extLst>
              <a:ext uri="{FF2B5EF4-FFF2-40B4-BE49-F238E27FC236}">
                <a16:creationId xmlns:a16="http://schemas.microsoft.com/office/drawing/2014/main" id="{01745941-AED5-FA40-95A0-CFA92D70C3EF}"/>
              </a:ext>
            </a:extLst>
          </p:cNvPr>
          <p:cNvGraphicFramePr>
            <a:graphicFrameLocks noGrp="1"/>
          </p:cNvGraphicFramePr>
          <p:nvPr>
            <p:extLst>
              <p:ext uri="{D42A27DB-BD31-4B8C-83A1-F6EECF244321}">
                <p14:modId xmlns:p14="http://schemas.microsoft.com/office/powerpoint/2010/main" val="3286385991"/>
              </p:ext>
            </p:extLst>
          </p:nvPr>
        </p:nvGraphicFramePr>
        <p:xfrm>
          <a:off x="1660522" y="1913004"/>
          <a:ext cx="3860796" cy="1335182"/>
        </p:xfrm>
        <a:graphic>
          <a:graphicData uri="http://schemas.openxmlformats.org/drawingml/2006/table">
            <a:tbl>
              <a:tblPr firstRow="1" bandRow="1">
                <a:tableStyleId>{5940675A-B579-460E-94D1-54222C63F5DA}</a:tableStyleId>
              </a:tblPr>
              <a:tblGrid>
                <a:gridCol w="1930398">
                  <a:extLst>
                    <a:ext uri="{9D8B030D-6E8A-4147-A177-3AD203B41FA5}">
                      <a16:colId xmlns:a16="http://schemas.microsoft.com/office/drawing/2014/main" val="567917360"/>
                    </a:ext>
                  </a:extLst>
                </a:gridCol>
                <a:gridCol w="1930398">
                  <a:extLst>
                    <a:ext uri="{9D8B030D-6E8A-4147-A177-3AD203B41FA5}">
                      <a16:colId xmlns:a16="http://schemas.microsoft.com/office/drawing/2014/main" val="1930981235"/>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email</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hlinkClick r:id="rId2"/>
                        </a:rPr>
                        <a:t>dana@linkit.nl</a:t>
                      </a:r>
                      <a:r>
                        <a:rPr lang="en-US" sz="1400" dirty="0">
                          <a:latin typeface="Arial" panose="020B0604020202020204" pitchFamily="34" charset="0"/>
                          <a:cs typeface="Arial" panose="020B0604020202020204" pitchFamily="34" charset="0"/>
                        </a:rPr>
                        <a:t> </a:t>
                      </a:r>
                    </a:p>
                  </a:txBody>
                  <a:tcPr>
                    <a:solidFill>
                      <a:srgbClr val="F71300"/>
                    </a:solidFill>
                  </a:tcPr>
                </a:tc>
                <a:extLst>
                  <a:ext uri="{0D108BD9-81ED-4DB2-BD59-A6C34878D82A}">
                    <a16:rowId xmlns:a16="http://schemas.microsoft.com/office/drawing/2014/main" val="1511913194"/>
                  </a:ext>
                </a:extLst>
              </a:tr>
              <a:tr h="377438">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hlinkClick r:id="rId3"/>
                        </a:rPr>
                        <a:t>meazer@linkit.nl</a:t>
                      </a:r>
                      <a:endParaRPr lang="en-US" sz="14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8" name="Text Placeholder 1">
            <a:extLst>
              <a:ext uri="{FF2B5EF4-FFF2-40B4-BE49-F238E27FC236}">
                <a16:creationId xmlns:a16="http://schemas.microsoft.com/office/drawing/2014/main" id="{7DDB1D9D-1526-5C4D-AC3E-A564223A2083}"/>
              </a:ext>
            </a:extLst>
          </p:cNvPr>
          <p:cNvSpPr txBox="1">
            <a:spLocks/>
          </p:cNvSpPr>
          <p:nvPr/>
        </p:nvSpPr>
        <p:spPr>
          <a:xfrm>
            <a:off x="8291295" y="2521964"/>
            <a:ext cx="2149871"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Orders</a:t>
            </a:r>
          </a:p>
        </p:txBody>
      </p:sp>
      <p:graphicFrame>
        <p:nvGraphicFramePr>
          <p:cNvPr id="20" name="Table 19">
            <a:extLst>
              <a:ext uri="{FF2B5EF4-FFF2-40B4-BE49-F238E27FC236}">
                <a16:creationId xmlns:a16="http://schemas.microsoft.com/office/drawing/2014/main" id="{EB6AEFE4-C993-7548-8F0D-AE4C6F4ECDD7}"/>
              </a:ext>
            </a:extLst>
          </p:cNvPr>
          <p:cNvGraphicFramePr>
            <a:graphicFrameLocks noGrp="1"/>
          </p:cNvGraphicFramePr>
          <p:nvPr>
            <p:extLst>
              <p:ext uri="{D42A27DB-BD31-4B8C-83A1-F6EECF244321}">
                <p14:modId xmlns:p14="http://schemas.microsoft.com/office/powerpoint/2010/main" val="3087429161"/>
              </p:ext>
            </p:extLst>
          </p:nvPr>
        </p:nvGraphicFramePr>
        <p:xfrm>
          <a:off x="7416800" y="2946400"/>
          <a:ext cx="3649134" cy="1312670"/>
        </p:xfrm>
        <a:graphic>
          <a:graphicData uri="http://schemas.openxmlformats.org/drawingml/2006/table">
            <a:tbl>
              <a:tblPr firstRow="1" bandRow="1">
                <a:tableStyleId>{5940675A-B579-460E-94D1-54222C63F5DA}</a:tableStyleId>
              </a:tblPr>
              <a:tblGrid>
                <a:gridCol w="1216378">
                  <a:extLst>
                    <a:ext uri="{9D8B030D-6E8A-4147-A177-3AD203B41FA5}">
                      <a16:colId xmlns:a16="http://schemas.microsoft.com/office/drawing/2014/main" val="567917360"/>
                    </a:ext>
                  </a:extLst>
                </a:gridCol>
                <a:gridCol w="1216378">
                  <a:extLst>
                    <a:ext uri="{9D8B030D-6E8A-4147-A177-3AD203B41FA5}">
                      <a16:colId xmlns:a16="http://schemas.microsoft.com/office/drawing/2014/main" val="1930981235"/>
                    </a:ext>
                  </a:extLst>
                </a:gridCol>
                <a:gridCol w="1216378">
                  <a:extLst>
                    <a:ext uri="{9D8B030D-6E8A-4147-A177-3AD203B41FA5}">
                      <a16:colId xmlns:a16="http://schemas.microsoft.com/office/drawing/2014/main" val="2744788968"/>
                    </a:ext>
                  </a:extLst>
                </a:gridCol>
              </a:tblGrid>
              <a:tr h="335349">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user_id</a:t>
                      </a:r>
                      <a:endParaRPr lang="en-US" sz="1400" b="1" dirty="0">
                        <a:latin typeface="Arial" panose="020B0604020202020204" pitchFamily="34" charset="0"/>
                        <a:cs typeface="Arial" panose="020B0604020202020204" pitchFamily="34" charset="0"/>
                      </a:endParaRP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product_id</a:t>
                      </a:r>
                      <a:endParaRPr lang="en-US" sz="1400" b="1" dirty="0">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extLst>
                  <a:ext uri="{0D108BD9-81ED-4DB2-BD59-A6C34878D82A}">
                    <a16:rowId xmlns:a16="http://schemas.microsoft.com/office/drawing/2014/main" val="1511913194"/>
                  </a:ext>
                </a:extLst>
              </a:tr>
              <a:tr h="338825">
                <a:tc>
                  <a:txBody>
                    <a:bodyPr/>
                    <a:lstStyle/>
                    <a:p>
                      <a:pPr algn="ctr"/>
                      <a:r>
                        <a:rPr lang="en-US" sz="1400" dirty="0">
                          <a:latin typeface="Arial" panose="020B0604020202020204" pitchFamily="34" charset="0"/>
                          <a:cs typeface="Arial" panose="020B0604020202020204" pitchFamily="34" charset="0"/>
                        </a:rPr>
                        <a:t>2</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Tree>
    <p:extLst>
      <p:ext uri="{BB962C8B-B14F-4D97-AF65-F5344CB8AC3E}">
        <p14:creationId xmlns:p14="http://schemas.microsoft.com/office/powerpoint/2010/main" val="28506208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399958"/>
            <a:ext cx="6287911" cy="815740"/>
          </a:xfrm>
        </p:spPr>
        <p:txBody>
          <a:bodyPr>
            <a:normAutofit fontScale="90000"/>
          </a:bodyPr>
          <a:lstStyle/>
          <a:p>
            <a:r>
              <a:rPr lang="en-US" dirty="0"/>
              <a:t>Database Relations</a:t>
            </a:r>
          </a:p>
        </p:txBody>
      </p:sp>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885397" y="1467875"/>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One-to-One</a:t>
            </a:r>
          </a:p>
        </p:txBody>
      </p:sp>
      <p:sp>
        <p:nvSpPr>
          <p:cNvPr id="9" name="Text Placeholder 1">
            <a:extLst>
              <a:ext uri="{FF2B5EF4-FFF2-40B4-BE49-F238E27FC236}">
                <a16:creationId xmlns:a16="http://schemas.microsoft.com/office/drawing/2014/main" id="{C0AD7699-A228-4743-BC6A-14888B36227D}"/>
              </a:ext>
            </a:extLst>
          </p:cNvPr>
          <p:cNvSpPr txBox="1">
            <a:spLocks/>
          </p:cNvSpPr>
          <p:nvPr/>
        </p:nvSpPr>
        <p:spPr>
          <a:xfrm>
            <a:off x="8251399" y="1467877"/>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One-to-Many</a:t>
            </a:r>
          </a:p>
        </p:txBody>
      </p:sp>
      <p:sp>
        <p:nvSpPr>
          <p:cNvPr id="10" name="Text Placeholder 1">
            <a:extLst>
              <a:ext uri="{FF2B5EF4-FFF2-40B4-BE49-F238E27FC236}">
                <a16:creationId xmlns:a16="http://schemas.microsoft.com/office/drawing/2014/main" id="{026C7AD0-C86A-D143-BAA3-571D58821777}"/>
              </a:ext>
            </a:extLst>
          </p:cNvPr>
          <p:cNvSpPr txBox="1">
            <a:spLocks/>
          </p:cNvSpPr>
          <p:nvPr/>
        </p:nvSpPr>
        <p:spPr>
          <a:xfrm>
            <a:off x="662506" y="2053970"/>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3" name="Text Placeholder 1">
            <a:extLst>
              <a:ext uri="{FF2B5EF4-FFF2-40B4-BE49-F238E27FC236}">
                <a16:creationId xmlns:a16="http://schemas.microsoft.com/office/drawing/2014/main" id="{5FE279E9-89AF-AF43-B60A-4598F0321F63}"/>
              </a:ext>
            </a:extLst>
          </p:cNvPr>
          <p:cNvSpPr txBox="1">
            <a:spLocks/>
          </p:cNvSpPr>
          <p:nvPr/>
        </p:nvSpPr>
        <p:spPr>
          <a:xfrm>
            <a:off x="2314222" y="2053970"/>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Contact</a:t>
            </a:r>
            <a:endParaRPr lang="en-US" sz="32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CE99FDF3-E080-944B-8AE0-960D915B0137}"/>
              </a:ext>
            </a:extLst>
          </p:cNvPr>
          <p:cNvSpPr txBox="1">
            <a:spLocks/>
          </p:cNvSpPr>
          <p:nvPr/>
        </p:nvSpPr>
        <p:spPr>
          <a:xfrm>
            <a:off x="8144219" y="2087837"/>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80F2D070-8C77-B045-8B51-82606AF684A7}"/>
              </a:ext>
            </a:extLst>
          </p:cNvPr>
          <p:cNvSpPr txBox="1">
            <a:spLocks/>
          </p:cNvSpPr>
          <p:nvPr/>
        </p:nvSpPr>
        <p:spPr>
          <a:xfrm>
            <a:off x="9795935" y="2087837"/>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17" name="Text Placeholder 1">
            <a:extLst>
              <a:ext uri="{FF2B5EF4-FFF2-40B4-BE49-F238E27FC236}">
                <a16:creationId xmlns:a16="http://schemas.microsoft.com/office/drawing/2014/main" id="{4F31DE45-2283-BD46-9888-BF7600CA7BDD}"/>
              </a:ext>
            </a:extLst>
          </p:cNvPr>
          <p:cNvSpPr txBox="1">
            <a:spLocks/>
          </p:cNvSpPr>
          <p:nvPr/>
        </p:nvSpPr>
        <p:spPr>
          <a:xfrm>
            <a:off x="775394"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18" name="Text Placeholder 1">
            <a:extLst>
              <a:ext uri="{FF2B5EF4-FFF2-40B4-BE49-F238E27FC236}">
                <a16:creationId xmlns:a16="http://schemas.microsoft.com/office/drawing/2014/main" id="{CEFD9B1A-D983-0D47-880D-822A145F6E05}"/>
              </a:ext>
            </a:extLst>
          </p:cNvPr>
          <p:cNvSpPr txBox="1">
            <a:spLocks/>
          </p:cNvSpPr>
          <p:nvPr/>
        </p:nvSpPr>
        <p:spPr>
          <a:xfrm>
            <a:off x="2507186"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0" name="Text Placeholder 1">
            <a:extLst>
              <a:ext uri="{FF2B5EF4-FFF2-40B4-BE49-F238E27FC236}">
                <a16:creationId xmlns:a16="http://schemas.microsoft.com/office/drawing/2014/main" id="{65F2B6F6-8C3A-734D-9DC4-39857EA47F8D}"/>
              </a:ext>
            </a:extLst>
          </p:cNvPr>
          <p:cNvSpPr txBox="1">
            <a:spLocks/>
          </p:cNvSpPr>
          <p:nvPr/>
        </p:nvSpPr>
        <p:spPr>
          <a:xfrm>
            <a:off x="8238406"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1" name="Text Placeholder 1">
            <a:extLst>
              <a:ext uri="{FF2B5EF4-FFF2-40B4-BE49-F238E27FC236}">
                <a16:creationId xmlns:a16="http://schemas.microsoft.com/office/drawing/2014/main" id="{82C52AD3-E056-4D45-8B34-1111C1F065BF}"/>
              </a:ext>
            </a:extLst>
          </p:cNvPr>
          <p:cNvSpPr txBox="1">
            <a:spLocks/>
          </p:cNvSpPr>
          <p:nvPr/>
        </p:nvSpPr>
        <p:spPr>
          <a:xfrm>
            <a:off x="9970198"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2" name="Text Placeholder 1">
            <a:extLst>
              <a:ext uri="{FF2B5EF4-FFF2-40B4-BE49-F238E27FC236}">
                <a16:creationId xmlns:a16="http://schemas.microsoft.com/office/drawing/2014/main" id="{2F150CAC-8132-6D4E-96BF-5E35BFE7668B}"/>
              </a:ext>
            </a:extLst>
          </p:cNvPr>
          <p:cNvSpPr txBox="1">
            <a:spLocks/>
          </p:cNvSpPr>
          <p:nvPr/>
        </p:nvSpPr>
        <p:spPr>
          <a:xfrm>
            <a:off x="775394"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3" name="Text Placeholder 1">
            <a:extLst>
              <a:ext uri="{FF2B5EF4-FFF2-40B4-BE49-F238E27FC236}">
                <a16:creationId xmlns:a16="http://schemas.microsoft.com/office/drawing/2014/main" id="{8D95E34B-3428-5647-88D3-1A4186B246BF}"/>
              </a:ext>
            </a:extLst>
          </p:cNvPr>
          <p:cNvSpPr txBox="1">
            <a:spLocks/>
          </p:cNvSpPr>
          <p:nvPr/>
        </p:nvSpPr>
        <p:spPr>
          <a:xfrm>
            <a:off x="2507186"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email</a:t>
            </a:r>
            <a:endParaRPr lang="en-US" sz="3200" dirty="0">
              <a:solidFill>
                <a:schemeClr val="tx1"/>
              </a:solidFill>
              <a:latin typeface="Arial" panose="020B0604020202020204" pitchFamily="34" charset="0"/>
              <a:cs typeface="Arial" panose="020B0604020202020204" pitchFamily="34" charset="0"/>
            </a:endParaRPr>
          </a:p>
        </p:txBody>
      </p:sp>
      <p:sp>
        <p:nvSpPr>
          <p:cNvPr id="24" name="Text Placeholder 1">
            <a:extLst>
              <a:ext uri="{FF2B5EF4-FFF2-40B4-BE49-F238E27FC236}">
                <a16:creationId xmlns:a16="http://schemas.microsoft.com/office/drawing/2014/main" id="{5402F790-08BB-1E4C-A572-F0016AAABBE4}"/>
              </a:ext>
            </a:extLst>
          </p:cNvPr>
          <p:cNvSpPr txBox="1">
            <a:spLocks/>
          </p:cNvSpPr>
          <p:nvPr/>
        </p:nvSpPr>
        <p:spPr>
          <a:xfrm>
            <a:off x="516465" y="382485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contact_id</a:t>
            </a:r>
            <a:endParaRPr lang="en-US" sz="2400"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A533CC0C-8757-4742-B038-97538FAF8505}"/>
              </a:ext>
            </a:extLst>
          </p:cNvPr>
          <p:cNvCxnSpPr>
            <a:cxnSpLocks/>
            <a:endCxn id="18" idx="1"/>
          </p:cNvCxnSpPr>
          <p:nvPr/>
        </p:nvCxnSpPr>
        <p:spPr>
          <a:xfrm flipV="1">
            <a:off x="1840089" y="2791246"/>
            <a:ext cx="66709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2B4D72BB-F86D-4149-B76F-FFB8CCC6324E}"/>
              </a:ext>
            </a:extLst>
          </p:cNvPr>
          <p:cNvSpPr txBox="1">
            <a:spLocks/>
          </p:cNvSpPr>
          <p:nvPr/>
        </p:nvSpPr>
        <p:spPr>
          <a:xfrm>
            <a:off x="8238406"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8" name="Text Placeholder 1">
            <a:extLst>
              <a:ext uri="{FF2B5EF4-FFF2-40B4-BE49-F238E27FC236}">
                <a16:creationId xmlns:a16="http://schemas.microsoft.com/office/drawing/2014/main" id="{5AE2AC44-153C-744F-93B8-58E64A9A7BF8}"/>
              </a:ext>
            </a:extLst>
          </p:cNvPr>
          <p:cNvSpPr txBox="1">
            <a:spLocks/>
          </p:cNvSpPr>
          <p:nvPr/>
        </p:nvSpPr>
        <p:spPr>
          <a:xfrm>
            <a:off x="9970198"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29" name="Text Placeholder 1">
            <a:extLst>
              <a:ext uri="{FF2B5EF4-FFF2-40B4-BE49-F238E27FC236}">
                <a16:creationId xmlns:a16="http://schemas.microsoft.com/office/drawing/2014/main" id="{D5F0AA69-C33A-A640-BF2B-DFF4C436A07B}"/>
              </a:ext>
            </a:extLst>
          </p:cNvPr>
          <p:cNvSpPr txBox="1">
            <a:spLocks/>
          </p:cNvSpPr>
          <p:nvPr/>
        </p:nvSpPr>
        <p:spPr>
          <a:xfrm>
            <a:off x="9626601" y="3858722"/>
            <a:ext cx="1907822"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895638BC-D941-D747-B15F-3AC8859BA299}"/>
              </a:ext>
            </a:extLst>
          </p:cNvPr>
          <p:cNvCxnSpPr>
            <a:endCxn id="20" idx="3"/>
          </p:cNvCxnSpPr>
          <p:nvPr/>
        </p:nvCxnSpPr>
        <p:spPr>
          <a:xfrm flipH="1" flipV="1">
            <a:off x="9393411" y="2825113"/>
            <a:ext cx="57678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 Placeholder 1">
            <a:extLst>
              <a:ext uri="{FF2B5EF4-FFF2-40B4-BE49-F238E27FC236}">
                <a16:creationId xmlns:a16="http://schemas.microsoft.com/office/drawing/2014/main" id="{5422836B-9E31-FC43-81E3-C0B6F2F0E92F}"/>
              </a:ext>
            </a:extLst>
          </p:cNvPr>
          <p:cNvSpPr txBox="1">
            <a:spLocks/>
          </p:cNvSpPr>
          <p:nvPr/>
        </p:nvSpPr>
        <p:spPr>
          <a:xfrm>
            <a:off x="4531707" y="3708722"/>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Many-to-Many</a:t>
            </a:r>
          </a:p>
        </p:txBody>
      </p:sp>
      <p:sp>
        <p:nvSpPr>
          <p:cNvPr id="32" name="Text Placeholder 1">
            <a:extLst>
              <a:ext uri="{FF2B5EF4-FFF2-40B4-BE49-F238E27FC236}">
                <a16:creationId xmlns:a16="http://schemas.microsoft.com/office/drawing/2014/main" id="{6572ABD3-50C5-5C42-B858-B63A1FD7B912}"/>
              </a:ext>
            </a:extLst>
          </p:cNvPr>
          <p:cNvSpPr txBox="1">
            <a:spLocks/>
          </p:cNvSpPr>
          <p:nvPr/>
        </p:nvSpPr>
        <p:spPr>
          <a:xfrm>
            <a:off x="3611728" y="4328682"/>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33" name="Text Placeholder 1">
            <a:extLst>
              <a:ext uri="{FF2B5EF4-FFF2-40B4-BE49-F238E27FC236}">
                <a16:creationId xmlns:a16="http://schemas.microsoft.com/office/drawing/2014/main" id="{A906EC8B-7385-6E41-8B77-C1EBDE4D8F2F}"/>
              </a:ext>
            </a:extLst>
          </p:cNvPr>
          <p:cNvSpPr txBox="1">
            <a:spLocks/>
          </p:cNvSpPr>
          <p:nvPr/>
        </p:nvSpPr>
        <p:spPr>
          <a:xfrm>
            <a:off x="6956777" y="4328682"/>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34" name="Text Placeholder 1">
            <a:extLst>
              <a:ext uri="{FF2B5EF4-FFF2-40B4-BE49-F238E27FC236}">
                <a16:creationId xmlns:a16="http://schemas.microsoft.com/office/drawing/2014/main" id="{1DC6C82C-0819-1F4B-AEBC-130224E8DDA5}"/>
              </a:ext>
            </a:extLst>
          </p:cNvPr>
          <p:cNvSpPr txBox="1">
            <a:spLocks/>
          </p:cNvSpPr>
          <p:nvPr/>
        </p:nvSpPr>
        <p:spPr>
          <a:xfrm>
            <a:off x="3705915" y="4907984"/>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5" name="Text Placeholder 1">
            <a:extLst>
              <a:ext uri="{FF2B5EF4-FFF2-40B4-BE49-F238E27FC236}">
                <a16:creationId xmlns:a16="http://schemas.microsoft.com/office/drawing/2014/main" id="{FDDF85EC-70DA-D145-A9E9-12AA89F38697}"/>
              </a:ext>
            </a:extLst>
          </p:cNvPr>
          <p:cNvSpPr txBox="1">
            <a:spLocks/>
          </p:cNvSpPr>
          <p:nvPr/>
        </p:nvSpPr>
        <p:spPr>
          <a:xfrm>
            <a:off x="7131040" y="4896695"/>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6" name="Text Placeholder 1">
            <a:extLst>
              <a:ext uri="{FF2B5EF4-FFF2-40B4-BE49-F238E27FC236}">
                <a16:creationId xmlns:a16="http://schemas.microsoft.com/office/drawing/2014/main" id="{2EF651BB-3842-FC45-9C79-B3FC2465EEC0}"/>
              </a:ext>
            </a:extLst>
          </p:cNvPr>
          <p:cNvSpPr txBox="1">
            <a:spLocks/>
          </p:cNvSpPr>
          <p:nvPr/>
        </p:nvSpPr>
        <p:spPr>
          <a:xfrm>
            <a:off x="3705915"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37" name="Text Placeholder 1">
            <a:extLst>
              <a:ext uri="{FF2B5EF4-FFF2-40B4-BE49-F238E27FC236}">
                <a16:creationId xmlns:a16="http://schemas.microsoft.com/office/drawing/2014/main" id="{43889810-A5F2-DA47-A9CA-1AD4F3298EF9}"/>
              </a:ext>
            </a:extLst>
          </p:cNvPr>
          <p:cNvSpPr txBox="1">
            <a:spLocks/>
          </p:cNvSpPr>
          <p:nvPr/>
        </p:nvSpPr>
        <p:spPr>
          <a:xfrm>
            <a:off x="7131040"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40" name="Text Placeholder 1">
            <a:extLst>
              <a:ext uri="{FF2B5EF4-FFF2-40B4-BE49-F238E27FC236}">
                <a16:creationId xmlns:a16="http://schemas.microsoft.com/office/drawing/2014/main" id="{05E02595-3B8D-984D-958C-5E55D049D90E}"/>
              </a:ext>
            </a:extLst>
          </p:cNvPr>
          <p:cNvSpPr txBox="1">
            <a:spLocks/>
          </p:cNvSpPr>
          <p:nvPr/>
        </p:nvSpPr>
        <p:spPr>
          <a:xfrm>
            <a:off x="5181600" y="4311747"/>
            <a:ext cx="1662290"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err="1">
                <a:solidFill>
                  <a:schemeClr val="tx1"/>
                </a:solidFill>
                <a:latin typeface="Arial" panose="020B0604020202020204" pitchFamily="34" charset="0"/>
                <a:cs typeface="Arial" panose="020B0604020202020204" pitchFamily="34" charset="0"/>
              </a:rPr>
              <a:t>UserPromo</a:t>
            </a:r>
            <a:endParaRPr lang="en-US" sz="3200" dirty="0">
              <a:solidFill>
                <a:schemeClr val="tx1"/>
              </a:solidFill>
              <a:latin typeface="Arial" panose="020B0604020202020204" pitchFamily="34" charset="0"/>
              <a:cs typeface="Arial" panose="020B0604020202020204" pitchFamily="34" charset="0"/>
            </a:endParaRPr>
          </a:p>
        </p:txBody>
      </p:sp>
      <p:sp>
        <p:nvSpPr>
          <p:cNvPr id="43" name="Text Placeholder 1">
            <a:extLst>
              <a:ext uri="{FF2B5EF4-FFF2-40B4-BE49-F238E27FC236}">
                <a16:creationId xmlns:a16="http://schemas.microsoft.com/office/drawing/2014/main" id="{811229F4-AF84-2143-AF58-7477C1C2859A}"/>
              </a:ext>
            </a:extLst>
          </p:cNvPr>
          <p:cNvSpPr txBox="1">
            <a:spLocks/>
          </p:cNvSpPr>
          <p:nvPr/>
        </p:nvSpPr>
        <p:spPr>
          <a:xfrm>
            <a:off x="5253566" y="4902411"/>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sp>
        <p:nvSpPr>
          <p:cNvPr id="44" name="Text Placeholder 1">
            <a:extLst>
              <a:ext uri="{FF2B5EF4-FFF2-40B4-BE49-F238E27FC236}">
                <a16:creationId xmlns:a16="http://schemas.microsoft.com/office/drawing/2014/main" id="{61130BFF-7707-604C-AD2C-1582CED50FEF}"/>
              </a:ext>
            </a:extLst>
          </p:cNvPr>
          <p:cNvSpPr txBox="1">
            <a:spLocks/>
          </p:cNvSpPr>
          <p:nvPr/>
        </p:nvSpPr>
        <p:spPr>
          <a:xfrm>
            <a:off x="5232567" y="5457378"/>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promo_id</a:t>
            </a:r>
            <a:endParaRPr lang="en-US" sz="2400" dirty="0">
              <a:solidFill>
                <a:schemeClr val="tx1"/>
              </a:solidFill>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4CFFA5B7-F72D-E747-9828-819DA734A5C2}"/>
              </a:ext>
            </a:extLst>
          </p:cNvPr>
          <p:cNvCxnSpPr>
            <a:stCxn id="43" idx="1"/>
            <a:endCxn id="34" idx="3"/>
          </p:cNvCxnSpPr>
          <p:nvPr/>
        </p:nvCxnSpPr>
        <p:spPr>
          <a:xfrm flipH="1">
            <a:off x="4860920" y="5071674"/>
            <a:ext cx="392646" cy="5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7F09A77-3A5E-B045-8065-D3F7D53EE256}"/>
              </a:ext>
            </a:extLst>
          </p:cNvPr>
          <p:cNvCxnSpPr>
            <a:cxnSpLocks/>
            <a:stCxn id="44" idx="3"/>
            <a:endCxn id="35" idx="1"/>
          </p:cNvCxnSpPr>
          <p:nvPr/>
        </p:nvCxnSpPr>
        <p:spPr>
          <a:xfrm flipV="1">
            <a:off x="6773502" y="5065958"/>
            <a:ext cx="357538" cy="56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7426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Not all systems have the same data needs.</a:t>
            </a:r>
          </a:p>
          <a:p>
            <a:pPr marL="342900" indent="-342900">
              <a:buFont typeface="Arial"/>
              <a:buChar char="•"/>
            </a:pPr>
            <a:r>
              <a:rPr lang="en-US" i="1" dirty="0">
                <a:latin typeface="Arial" panose="020B0604020202020204" pitchFamily="34" charset="0"/>
                <a:cs typeface="Arial" panose="020B0604020202020204" pitchFamily="34" charset="0"/>
              </a:rPr>
              <a:t>One size fits all</a:t>
            </a:r>
            <a:r>
              <a:rPr lang="en-US" dirty="0">
                <a:latin typeface="Arial" panose="020B0604020202020204" pitchFamily="34" charset="0"/>
                <a:cs typeface="Arial" panose="020B0604020202020204" pitchFamily="34" charset="0"/>
              </a:rPr>
              <a:t> approach no longer applies.</a:t>
            </a:r>
          </a:p>
          <a:p>
            <a:pPr marL="342900" indent="-342900">
              <a:buFont typeface="Arial"/>
              <a:buChar char="•"/>
            </a:pPr>
            <a:r>
              <a:rPr lang="en-US" dirty="0">
                <a:latin typeface="Arial" panose="020B0604020202020204" pitchFamily="34" charset="0"/>
                <a:cs typeface="Arial" panose="020B0604020202020204" pitchFamily="34" charset="0"/>
              </a:rPr>
              <a:t>SQL is not the only option, nor is always the best one.</a:t>
            </a:r>
          </a:p>
          <a:p>
            <a:pPr marL="342900" indent="-342900">
              <a:buFont typeface="Arial"/>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But…</a:t>
            </a:r>
          </a:p>
        </p:txBody>
      </p:sp>
      <p:pic>
        <p:nvPicPr>
          <p:cNvPr id="11" name="Graphic 10" descr="Line arrow Slight curve">
            <a:extLst>
              <a:ext uri="{FF2B5EF4-FFF2-40B4-BE49-F238E27FC236}">
                <a16:creationId xmlns:a16="http://schemas.microsoft.com/office/drawing/2014/main" id="{A6BDEBD5-E82D-AD4B-BF25-C867E23FD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00238">
            <a:off x="4129168" y="2760498"/>
            <a:ext cx="1279397" cy="1495819"/>
          </a:xfrm>
          <a:prstGeom prst="rect">
            <a:avLst/>
          </a:prstGeom>
        </p:spPr>
      </p:pic>
      <p:sp>
        <p:nvSpPr>
          <p:cNvPr id="3" name="TextBox 2">
            <a:extLst>
              <a:ext uri="{FF2B5EF4-FFF2-40B4-BE49-F238E27FC236}">
                <a16:creationId xmlns:a16="http://schemas.microsoft.com/office/drawing/2014/main" id="{0D21EAD1-0881-094D-9127-9A158073607A}"/>
              </a:ext>
            </a:extLst>
          </p:cNvPr>
          <p:cNvSpPr txBox="1"/>
          <p:nvPr/>
        </p:nvSpPr>
        <p:spPr>
          <a:xfrm>
            <a:off x="5465379" y="3563007"/>
            <a:ext cx="29744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solidFill>
                  <a:schemeClr val="accent1">
                    <a:lumMod val="50000"/>
                  </a:schemeClr>
                </a:solidFill>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ot </a:t>
            </a:r>
            <a:r>
              <a:rPr lang="en-US" sz="2800" dirty="0">
                <a:solidFill>
                  <a:schemeClr val="accent1">
                    <a:lumMod val="50000"/>
                  </a:schemeClr>
                </a:solidFill>
                <a:latin typeface="Arial" panose="020B0604020202020204" pitchFamily="34" charset="0"/>
                <a:cs typeface="Arial" panose="020B0604020202020204" pitchFamily="34" charset="0"/>
              </a:rPr>
              <a:t>O</a:t>
            </a:r>
            <a:r>
              <a:rPr lang="en-US" sz="2800" dirty="0">
                <a:latin typeface="Arial" panose="020B0604020202020204" pitchFamily="34" charset="0"/>
                <a:cs typeface="Arial" panose="020B0604020202020204" pitchFamily="34" charset="0"/>
              </a:rPr>
              <a:t>nly SQL</a:t>
            </a:r>
            <a:endParaRPr kumimoji="0" lang="en-US" sz="2800" b="0" i="0" u="none" strike="noStrike" cap="none" spc="0" normalizeH="0" baseline="0" dirty="0">
              <a:ln>
                <a:noFill/>
              </a:ln>
              <a:solidFill>
                <a:srgbClr val="000000"/>
              </a:solidFill>
              <a:effectLst/>
              <a:uFillTx/>
              <a:latin typeface="Corbel"/>
              <a:ea typeface="Corbel"/>
              <a:cs typeface="Corbel"/>
              <a:sym typeface="Corbel"/>
            </a:endParaRPr>
          </a:p>
        </p:txBody>
      </p:sp>
    </p:spTree>
    <p:extLst>
      <p:ext uri="{BB962C8B-B14F-4D97-AF65-F5344CB8AC3E}">
        <p14:creationId xmlns:p14="http://schemas.microsoft.com/office/powerpoint/2010/main" val="3675179123"/>
      </p:ext>
    </p:extLst>
  </p:cSld>
  <p:clrMapOvr>
    <a:masterClrMapping/>
  </p:clrMapOvr>
  <p:transition spd="med"/>
</p:sld>
</file>

<file path=ppt/theme/theme1.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5808</TotalTime>
  <Words>3611</Words>
  <Application>Microsoft Macintosh PowerPoint</Application>
  <PresentationFormat>Widescreen</PresentationFormat>
  <Paragraphs>587</Paragraphs>
  <Slides>66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Constantia</vt:lpstr>
      <vt:lpstr>Corbel</vt:lpstr>
      <vt:lpstr>Courier New</vt:lpstr>
      <vt:lpstr>LINKIT</vt:lpstr>
      <vt:lpstr>PowerPoint Presentation</vt:lpstr>
      <vt:lpstr>Outline</vt:lpstr>
      <vt:lpstr>Recap</vt:lpstr>
      <vt:lpstr>SQL</vt:lpstr>
      <vt:lpstr>Database Structure</vt:lpstr>
      <vt:lpstr>Database Structure</vt:lpstr>
      <vt:lpstr>Database Relations</vt:lpstr>
      <vt:lpstr>Database Relations</vt:lpstr>
      <vt:lpstr>But…</vt:lpstr>
      <vt:lpstr>Nosql</vt:lpstr>
      <vt:lpstr>What is nosql?</vt:lpstr>
      <vt:lpstr>What is No-SQL?</vt:lpstr>
      <vt:lpstr>Database Structure</vt:lpstr>
      <vt:lpstr>Database Structure</vt:lpstr>
      <vt:lpstr>Database Structure</vt:lpstr>
      <vt:lpstr>What is No-SQL?</vt:lpstr>
      <vt:lpstr>What is No-SQL?</vt:lpstr>
      <vt:lpstr>SQL Vs No-SQL</vt:lpstr>
      <vt:lpstr>SQL Vs No-SQL</vt:lpstr>
      <vt:lpstr>nosql databases</vt:lpstr>
      <vt:lpstr>nosql databases</vt:lpstr>
      <vt:lpstr>nosql databases</vt:lpstr>
      <vt:lpstr>nosql databases</vt:lpstr>
      <vt:lpstr>nosql databases</vt:lpstr>
      <vt:lpstr>nosql databases</vt:lpstr>
      <vt:lpstr>nosql databases</vt:lpstr>
      <vt:lpstr>MongoDB</vt:lpstr>
      <vt:lpstr>What is mongoDB?</vt:lpstr>
      <vt:lpstr>What is mongoDB?</vt:lpstr>
      <vt:lpstr>Why use mongoDB?</vt:lpstr>
      <vt:lpstr>What is mongoDB great for?</vt:lpstr>
      <vt:lpstr>Some Companies using MongoDB in Production</vt:lpstr>
      <vt:lpstr>Not great for?</vt:lpstr>
      <vt:lpstr>PowerPoint Presentation</vt:lpstr>
      <vt:lpstr>PowerPoint Presentation</vt:lpstr>
      <vt:lpstr>PowerPoint Presentation</vt:lpstr>
      <vt:lpstr>PowerPoint Presentation</vt:lpstr>
      <vt:lpstr>Concepts: Documents</vt:lpstr>
      <vt:lpstr>Concepts: Documents</vt:lpstr>
      <vt:lpstr>Concepts: _id</vt:lpstr>
      <vt:lpstr>Concepts: xml Documents</vt:lpstr>
      <vt:lpstr>PowerPoint Presentation</vt:lpstr>
      <vt:lpstr>PowerPoint Presentation</vt:lpstr>
      <vt:lpstr>Concepts mapping</vt:lpstr>
      <vt:lpstr>PowerPoint Presentation</vt:lpstr>
      <vt:lpstr>PowerPoint Presentation</vt:lpstr>
      <vt:lpstr>PowerPoint Presentation</vt:lpstr>
      <vt:lpstr>Some shell commands</vt:lpstr>
      <vt:lpstr>Concepts: CRUd operations</vt:lpstr>
      <vt:lpstr>Concepts: CRUd operations</vt:lpstr>
      <vt:lpstr>Concepts: CRUd operations</vt:lpstr>
      <vt:lpstr>Concepts: CRUd operations</vt:lpstr>
      <vt:lpstr>Concepts: CRUD operations</vt:lpstr>
      <vt:lpstr>Concepts: CRUd operations</vt:lpstr>
      <vt:lpstr>Concepts: CRUd operations</vt:lpstr>
      <vt:lpstr>Concepts: Bulk operations</vt:lpstr>
      <vt:lpstr>Concepts: Indexing</vt:lpstr>
      <vt:lpstr>PowerPoint Presentation</vt:lpstr>
      <vt:lpstr>Pymongo</vt:lpstr>
      <vt:lpstr>Pymongo: connection</vt:lpstr>
      <vt:lpstr>Pymongo: connection</vt:lpstr>
      <vt:lpstr>Pymongo: BASIC CRUD</vt:lpstr>
      <vt:lpstr>Pymongo: BASIC aggregation</vt:lpstr>
      <vt:lpstr>PowerPoint Presentation</vt:lpstr>
      <vt:lpstr>Interested to 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Dzvezdana Arsovska</cp:lastModifiedBy>
  <cp:revision>104</cp:revision>
  <dcterms:modified xsi:type="dcterms:W3CDTF">2020-01-24T09:29:59Z</dcterms:modified>
</cp:coreProperties>
</file>